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85" r:id="rId2"/>
    <p:sldId id="290" r:id="rId3"/>
    <p:sldId id="256" r:id="rId4"/>
    <p:sldId id="294" r:id="rId5"/>
    <p:sldId id="258" r:id="rId6"/>
    <p:sldId id="260" r:id="rId7"/>
    <p:sldId id="261" r:id="rId8"/>
    <p:sldId id="296" r:id="rId9"/>
    <p:sldId id="262" r:id="rId10"/>
    <p:sldId id="263" r:id="rId11"/>
    <p:sldId id="301" r:id="rId12"/>
    <p:sldId id="300" r:id="rId13"/>
    <p:sldId id="302" r:id="rId14"/>
    <p:sldId id="266" r:id="rId15"/>
    <p:sldId id="267" r:id="rId16"/>
    <p:sldId id="298" r:id="rId17"/>
    <p:sldId id="295" r:id="rId18"/>
    <p:sldId id="280" r:id="rId19"/>
    <p:sldId id="276" r:id="rId20"/>
    <p:sldId id="305" r:id="rId21"/>
    <p:sldId id="303" r:id="rId22"/>
    <p:sldId id="304" r:id="rId23"/>
    <p:sldId id="277" r:id="rId24"/>
    <p:sldId id="278" r:id="rId25"/>
    <p:sldId id="279" r:id="rId26"/>
    <p:sldId id="281" r:id="rId27"/>
    <p:sldId id="282" r:id="rId28"/>
    <p:sldId id="293" r:id="rId29"/>
    <p:sldId id="306" r:id="rId30"/>
    <p:sldId id="292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269" r:id="rId40"/>
    <p:sldId id="307" r:id="rId41"/>
    <p:sldId id="270" r:id="rId42"/>
    <p:sldId id="273" r:id="rId43"/>
    <p:sldId id="271" r:id="rId44"/>
    <p:sldId id="272" r:id="rId45"/>
    <p:sldId id="274" r:id="rId46"/>
    <p:sldId id="275" r:id="rId47"/>
    <p:sldId id="297" r:id="rId48"/>
    <p:sldId id="320" r:id="rId49"/>
    <p:sldId id="319" r:id="rId50"/>
    <p:sldId id="321" r:id="rId51"/>
    <p:sldId id="330" r:id="rId52"/>
    <p:sldId id="322" r:id="rId53"/>
    <p:sldId id="332" r:id="rId54"/>
    <p:sldId id="331" r:id="rId55"/>
    <p:sldId id="324" r:id="rId56"/>
    <p:sldId id="325" r:id="rId57"/>
    <p:sldId id="326" r:id="rId58"/>
    <p:sldId id="323" r:id="rId59"/>
    <p:sldId id="327" r:id="rId60"/>
    <p:sldId id="328" r:id="rId61"/>
    <p:sldId id="284" r:id="rId62"/>
    <p:sldId id="288" r:id="rId63"/>
    <p:sldId id="28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CED0-BC6C-486C-BEE0-9E2A21712DF4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86575-6ED9-46AA-8022-D6BC217691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5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5CF7"/>
                </a:solidFill>
                <a:effectLst/>
                <a:latin typeface="system-ui"/>
              </a:rPr>
              <a:t>튜터러스랩스</a:t>
            </a:r>
            <a:r>
              <a:rPr lang="en-US" altLang="ko-KR" b="0" i="0" dirty="0">
                <a:solidFill>
                  <a:srgbClr val="005CF7"/>
                </a:solidFill>
                <a:effectLst/>
                <a:latin typeface="system-ui"/>
              </a:rPr>
              <a:t>, 42 </a:t>
            </a:r>
            <a:r>
              <a:rPr lang="ko-KR" altLang="en-US" b="0" i="0" dirty="0">
                <a:solidFill>
                  <a:srgbClr val="005CF7"/>
                </a:solidFill>
                <a:effectLst/>
                <a:latin typeface="system-ui"/>
              </a:rPr>
              <a:t>마루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86575-6ED9-46AA-8022-D6BC21769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5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9EE90-AFB2-42FF-57FA-504C4DBD8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83F0F-FE0C-F0A1-D14D-588006C6C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04307-6F6C-567F-8D6B-DFB932A3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82762-B586-C2E7-0EEC-2599F08C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409F9-BD8E-CB12-9A0F-77A193ED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4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57B18-DE44-BCC3-3F0B-EB2CFDE2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0AF613-60CD-2327-D738-0C6AEA80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CA52A-3B85-8709-7E15-7D0AA3B7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0412D-29EB-C64F-0447-D10E7560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36D5E-736E-7135-0029-220AAEC3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C13FE3-1A5E-D677-961B-95C2AB6CA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129C20-9AE1-7A03-2C62-0E5E9C7FA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00936-8C87-8BB6-2D19-E3A96C99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48F48-11D5-48F6-88FC-8333E8F5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DE627-06FE-FCA1-5B1A-50E3CAB8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4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5F23-8118-6E9C-99E5-EA37A0AF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5A090-D6F3-B16A-DFCF-4D150B4E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E9B3-A064-4D82-DDAA-07C9702D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59340-6C39-24B5-884A-3003F5CE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84972-763D-9C23-7D6D-9B1370A0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1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404D1-BCB5-282E-40FD-E10A7319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6D66F-0EC5-B786-504B-0CB3936D7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3D9F3-F533-0056-1838-F3753D92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037A6-6EF0-0866-0113-F86A7B69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C8BFF-D1A5-8C3E-219D-8620002F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5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42E9E-529D-A111-C52D-77C2D58F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AC6CE-8755-38EF-DABF-F4CE64C8A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A39319-554A-A290-7190-289728B59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97991C-4DE2-FDA8-34E4-F7480D73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ED65E-504B-C243-9476-8B5EEA42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31A0DA-A21F-A9B6-4CE0-7EEE6D23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0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19C5E-1879-0F7C-757A-CCF60E54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F6897-DBE6-286C-1D60-E63C6356C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F479BD-BCDE-EE24-CEE8-C7FD9A771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B3E51E-5B52-5F9E-E57A-B20195DF7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1CF291-0C57-75DF-6EB8-9D273A1EA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5E6CB8-9453-1074-FAEE-C8F2C220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1C2FA-C62E-1AD3-D3B2-8C7BA285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F2A0DC-1AC6-6EE9-E3F5-4820321D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B4EC5-8C51-3774-019D-85D049EA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F08A59-4DFF-760B-2AAC-48D91DC8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7196D4-E4B7-3F92-DD6E-99EE82FE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CEFAEA-4505-42B8-0C7A-D92D8F6E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9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8FF7A-C48E-8CEB-784A-1AEBC14B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322C35-553C-DDA1-695D-3BA0B587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833FD-A41F-7018-E58A-F7DEE78D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4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C63E4-7C14-4F1A-3942-BDE0811F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5D948-716A-4A7F-7992-089E43C47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C62A9-98F2-D1C1-2136-DE1E3B951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05B02-A3A5-5A68-618A-242CCA83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ECA87B-F523-2A80-AAFB-72384EB09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3801E9-03E2-FB68-ADA1-E82F9A0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6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1500F-5A67-0372-ED5C-59862C4D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B78473-8D77-2773-D2CE-7A88A2F89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63D7A-78CA-2155-A436-257B6C08E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7A9AD4-F227-227C-8EFA-5C3C301B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9739EE-FF75-7800-5543-0CC9D60D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DD4BF2-FA6C-B34D-D260-59F10B8A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21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4BFF78-85B5-FD7D-AC81-05357D09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3DD8F-0A9E-CCB3-4667-76E59DF63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016A9B-8075-6762-59A3-42E7531E7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212BA-F9E6-428A-81C5-03F7C3C8393E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3D17F-A937-1BC7-21E1-1487951A2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3521D-ED3F-35A5-0252-FC1EA9A9A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E855-ADED-47B2-BCBB-259E93246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7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561698" y="2019346"/>
            <a:ext cx="110686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600" b="1" dirty="0">
                <a:latin typeface="Source Sans Pro" panose="020F0502020204030204" pitchFamily="34" charset="0"/>
              </a:rPr>
              <a:t>보험상품 </a:t>
            </a:r>
            <a:r>
              <a:rPr lang="en-US" altLang="ko-KR" sz="9600" b="1" dirty="0">
                <a:latin typeface="Source Sans Pro" panose="020F0502020204030204" pitchFamily="34" charset="0"/>
              </a:rPr>
              <a:t>PDF</a:t>
            </a:r>
            <a:r>
              <a:rPr lang="ko-KR" altLang="en-US" sz="9600" b="1" dirty="0">
                <a:latin typeface="Source Sans Pro" panose="020F0502020204030204" pitchFamily="34" charset="0"/>
              </a:rPr>
              <a:t> </a:t>
            </a:r>
            <a:endParaRPr lang="en-US" altLang="ko-KR" sz="9600" b="1" dirty="0">
              <a:latin typeface="Source Sans Pro" panose="020F0502020204030204" pitchFamily="34" charset="0"/>
            </a:endParaRPr>
          </a:p>
          <a:p>
            <a:pPr algn="ctr"/>
            <a:r>
              <a:rPr lang="en-US" altLang="ko-KR" sz="4800" b="1" dirty="0">
                <a:latin typeface="Source Sans Pro" panose="020F0502020204030204" pitchFamily="34" charset="0"/>
              </a:rPr>
              <a:t>GPT, RAG</a:t>
            </a:r>
            <a:r>
              <a:rPr lang="ko-KR" altLang="en-US" sz="4800" b="1" dirty="0">
                <a:latin typeface="Source Sans Pro" panose="020F0502020204030204" pitchFamily="34" charset="0"/>
              </a:rPr>
              <a:t> 실험 결과 분석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71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3" y="1394794"/>
            <a:ext cx="55080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b="1" dirty="0"/>
              <a:t>공시이율이 </a:t>
            </a:r>
            <a:r>
              <a:rPr lang="ko-KR" altLang="en-US" sz="1600" b="1" dirty="0" err="1"/>
              <a:t>뭔가요</a:t>
            </a:r>
            <a:r>
              <a:rPr lang="en-US" altLang="ko-KR" sz="1600" b="1" dirty="0"/>
              <a:t>?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</a:t>
            </a:r>
            <a:r>
              <a:rPr lang="ko-KR" altLang="en-US" sz="1600" dirty="0"/>
              <a:t>공시이율은 매월 </a:t>
            </a:r>
            <a:r>
              <a:rPr lang="en-US" altLang="ko-KR" sz="1600" dirty="0"/>
              <a:t>1</a:t>
            </a:r>
            <a:r>
              <a:rPr lang="ko-KR" altLang="en-US" sz="1600" dirty="0"/>
              <a:t>일 회사가 정한 이율로</a:t>
            </a:r>
            <a:r>
              <a:rPr lang="en-US" altLang="ko-KR" sz="1600" dirty="0"/>
              <a:t>, </a:t>
            </a:r>
            <a:r>
              <a:rPr lang="ko-KR" altLang="en-US" sz="1600" dirty="0"/>
              <a:t>이 보험의 사업방법서에서 정하는 바에 따라 운용자산이익률과 객관적인 외부지표금리를 </a:t>
            </a:r>
            <a:r>
              <a:rPr lang="ko-KR" altLang="en-US" sz="1600" dirty="0" err="1"/>
              <a:t>가중평균하여</a:t>
            </a:r>
            <a:r>
              <a:rPr lang="ko-KR" altLang="en-US" sz="1600" dirty="0"/>
              <a:t> 산출된 공시기준이율에서 향후 예상수익 등을 고려한 </a:t>
            </a:r>
            <a:r>
              <a:rPr lang="ko-KR" altLang="en-US" sz="1600" dirty="0" err="1"/>
              <a:t>조정률을</a:t>
            </a:r>
            <a:r>
              <a:rPr lang="ko-KR" altLang="en-US" sz="1600" dirty="0"/>
              <a:t> 가감하여 결정합니다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6FEAE-A285-DE4E-B342-34BF6400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" y="1185669"/>
            <a:ext cx="5974217" cy="522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BE92F1-0ECE-6D01-E398-79D14F08D548}"/>
              </a:ext>
            </a:extLst>
          </p:cNvPr>
          <p:cNvSpPr/>
          <p:nvPr/>
        </p:nvSpPr>
        <p:spPr>
          <a:xfrm>
            <a:off x="362824" y="3795883"/>
            <a:ext cx="5672216" cy="915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7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3" y="1394794"/>
            <a:ext cx="55080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b="1" dirty="0"/>
              <a:t>공시기준이율 산출 방법</a:t>
            </a:r>
            <a:r>
              <a:rPr lang="ko-KR" altLang="en-US" sz="1600" dirty="0"/>
              <a:t>에 대해 알려줘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공시기준이율</a:t>
            </a:r>
            <a:r>
              <a:rPr lang="ko-KR" altLang="en-US" sz="1600" dirty="0"/>
              <a:t>은 </a:t>
            </a:r>
            <a:r>
              <a:rPr lang="ko-KR" altLang="en-US" sz="1600" b="1" dirty="0">
                <a:solidFill>
                  <a:srgbClr val="FF0000"/>
                </a:solidFill>
              </a:rPr>
              <a:t>운용자산이익률</a:t>
            </a:r>
            <a:r>
              <a:rPr lang="ko-KR" altLang="en-US" sz="1600" dirty="0"/>
              <a:t>과 </a:t>
            </a:r>
            <a:r>
              <a:rPr lang="ko-KR" altLang="en-US" sz="1600" b="1" dirty="0"/>
              <a:t>외부지표금리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가중평균하여</a:t>
            </a:r>
            <a:r>
              <a:rPr lang="ko-KR" altLang="en-US" sz="1600" dirty="0"/>
              <a:t> 산출합니다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구체적으로는 운용자산이익률을 </a:t>
            </a:r>
            <a:r>
              <a:rPr lang="en-US" altLang="ko-KR" sz="1600" b="1" dirty="0">
                <a:solidFill>
                  <a:srgbClr val="FF0000"/>
                </a:solidFill>
              </a:rPr>
              <a:t>60%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가중치로</a:t>
            </a:r>
            <a:r>
              <a:rPr lang="en-US" altLang="ko-KR" sz="1600" dirty="0"/>
              <a:t>, </a:t>
            </a:r>
            <a:r>
              <a:rPr lang="ko-KR" altLang="en-US" sz="1600" dirty="0"/>
              <a:t>외부지표금리를 </a:t>
            </a:r>
            <a:r>
              <a:rPr lang="en-US" altLang="ko-KR" sz="1600" b="1" dirty="0">
                <a:solidFill>
                  <a:srgbClr val="FF0000"/>
                </a:solidFill>
              </a:rPr>
              <a:t>40%</a:t>
            </a:r>
            <a:r>
              <a:rPr lang="en-US" altLang="ko-KR" sz="1600" dirty="0"/>
              <a:t> </a:t>
            </a:r>
            <a:r>
              <a:rPr lang="ko-KR" altLang="en-US" sz="1600" dirty="0"/>
              <a:t>가중치로 계산하여 합산합니다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외부지표금리는 시중 실세금리를 반영한 것으로서 「</a:t>
            </a:r>
            <a:r>
              <a:rPr lang="ko-KR" altLang="en-US" sz="1600" dirty="0" err="1"/>
              <a:t>국고채</a:t>
            </a:r>
            <a:r>
              <a:rPr lang="ko-KR" altLang="en-US" sz="1600" dirty="0"/>
              <a:t> 수익률」</a:t>
            </a:r>
            <a:r>
              <a:rPr lang="en-US" altLang="ko-KR" sz="1600" dirty="0"/>
              <a:t>, </a:t>
            </a:r>
            <a:r>
              <a:rPr lang="ko-KR" altLang="en-US" sz="1600" dirty="0"/>
              <a:t>「회사채 수익률」</a:t>
            </a:r>
            <a:r>
              <a:rPr lang="en-US" altLang="ko-KR" sz="1600" dirty="0"/>
              <a:t>, </a:t>
            </a:r>
            <a:r>
              <a:rPr lang="ko-KR" altLang="en-US" sz="1600" dirty="0"/>
              <a:t>「통화안정증권 수익률」</a:t>
            </a:r>
            <a:r>
              <a:rPr lang="en-US" altLang="ko-KR" sz="1600" dirty="0"/>
              <a:t>, </a:t>
            </a:r>
            <a:r>
              <a:rPr lang="ko-KR" altLang="en-US" sz="1600" dirty="0"/>
              <a:t>「양도성예금증서 </a:t>
            </a:r>
            <a:r>
              <a:rPr lang="ko-KR" altLang="en-US" sz="1600" dirty="0" err="1"/>
              <a:t>유통수익률」을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가중이동평균하여</a:t>
            </a:r>
            <a:r>
              <a:rPr lang="ko-KR" altLang="en-US" sz="1600" dirty="0"/>
              <a:t> 산출하며</a:t>
            </a:r>
            <a:r>
              <a:rPr lang="en-US" altLang="ko-KR" sz="1600" dirty="0"/>
              <a:t>, </a:t>
            </a:r>
            <a:r>
              <a:rPr lang="ko-KR" altLang="en-US" sz="1600" dirty="0"/>
              <a:t>공시기준이율 적용시점의 전전월말 직전 </a:t>
            </a:r>
            <a:r>
              <a:rPr lang="en-US" altLang="ko-KR" sz="1600" dirty="0"/>
              <a:t>3</a:t>
            </a:r>
            <a:r>
              <a:rPr lang="ko-KR" altLang="en-US" sz="1600" dirty="0"/>
              <a:t>개월을 기준으로 산출합니다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6FEAE-A285-DE4E-B342-34BF6400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9" y="1185669"/>
            <a:ext cx="5974217" cy="522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BE92F1-0ECE-6D01-E398-79D14F08D548}"/>
              </a:ext>
            </a:extLst>
          </p:cNvPr>
          <p:cNvSpPr/>
          <p:nvPr/>
        </p:nvSpPr>
        <p:spPr>
          <a:xfrm>
            <a:off x="362824" y="4899170"/>
            <a:ext cx="3126996" cy="49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3" y="1394794"/>
            <a:ext cx="5508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dirty="0"/>
              <a:t>모집 수수료율 </a:t>
            </a:r>
            <a:r>
              <a:rPr lang="en-US" altLang="ko-KR" sz="1600" dirty="0"/>
              <a:t>1</a:t>
            </a:r>
            <a:r>
              <a:rPr lang="ko-KR" altLang="en-US" sz="1600" dirty="0"/>
              <a:t>종이 남자 </a:t>
            </a:r>
            <a:r>
              <a:rPr lang="en-US" altLang="ko-KR" sz="1600" dirty="0"/>
              <a:t>30</a:t>
            </a:r>
            <a:r>
              <a:rPr lang="ko-KR" altLang="en-US" sz="1600" dirty="0"/>
              <a:t>세 기준으로 </a:t>
            </a:r>
            <a:r>
              <a:rPr lang="en-US" altLang="ko-KR" sz="1600" dirty="0"/>
              <a:t>3</a:t>
            </a:r>
            <a:r>
              <a:rPr lang="ko-KR" altLang="en-US" sz="1600" dirty="0"/>
              <a:t>차년도에 </a:t>
            </a:r>
            <a:r>
              <a:rPr lang="ko-KR" altLang="en-US" sz="1600" dirty="0" err="1"/>
              <a:t>어느정도야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</a:t>
            </a:r>
            <a:r>
              <a:rPr lang="ko-KR" altLang="en-US" sz="1600" dirty="0"/>
              <a:t>모집 수수료율 </a:t>
            </a:r>
            <a:r>
              <a:rPr lang="en-US" altLang="ko-KR" sz="1600" dirty="0"/>
              <a:t>1</a:t>
            </a:r>
            <a:r>
              <a:rPr lang="ko-KR" altLang="en-US" sz="1600" dirty="0"/>
              <a:t>종은 남자 </a:t>
            </a:r>
            <a:r>
              <a:rPr lang="en-US" altLang="ko-KR" sz="1600" dirty="0"/>
              <a:t>30</a:t>
            </a:r>
            <a:r>
              <a:rPr lang="ko-KR" altLang="en-US" sz="1600" dirty="0"/>
              <a:t>세 기준으로 </a:t>
            </a:r>
            <a:r>
              <a:rPr lang="en-US" altLang="ko-KR" sz="1600" dirty="0"/>
              <a:t>3</a:t>
            </a:r>
            <a:r>
              <a:rPr lang="ko-KR" altLang="en-US" sz="1600" dirty="0"/>
              <a:t>차년도에 </a:t>
            </a:r>
            <a:r>
              <a:rPr lang="en-US" altLang="ko-KR" sz="1600" b="1" dirty="0">
                <a:solidFill>
                  <a:srgbClr val="FF0000"/>
                </a:solidFill>
              </a:rPr>
              <a:t>0.08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FDD57B-3428-524E-EC87-426BDCE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8" y="1394794"/>
            <a:ext cx="5655872" cy="5198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03F43F-C673-6C87-2925-55C7CBFCF4F1}"/>
              </a:ext>
            </a:extLst>
          </p:cNvPr>
          <p:cNvSpPr/>
          <p:nvPr/>
        </p:nvSpPr>
        <p:spPr>
          <a:xfrm>
            <a:off x="3268064" y="3028426"/>
            <a:ext cx="771787" cy="49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104725" y="1412211"/>
            <a:ext cx="55080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1</a:t>
            </a:r>
            <a:r>
              <a:rPr lang="ko-KR" altLang="en-US" sz="1600" dirty="0"/>
              <a:t>종의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최대 몇 살까지 가입이 가능한가요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1</a:t>
            </a:r>
            <a:r>
              <a:rPr lang="ko-KR" altLang="en-US" sz="1600" dirty="0"/>
              <a:t>종의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가입최고나이는 </a:t>
            </a:r>
            <a:r>
              <a:rPr lang="ko-KR" altLang="en-US" sz="1600" b="1" dirty="0">
                <a:solidFill>
                  <a:srgbClr val="C00000"/>
                </a:solidFill>
              </a:rPr>
              <a:t>연금개시나이</a:t>
            </a:r>
            <a:r>
              <a:rPr lang="ko-KR" altLang="en-US" sz="1600" dirty="0"/>
              <a:t>에서 </a:t>
            </a:r>
            <a:r>
              <a:rPr lang="ko-KR" altLang="en-US" sz="1600" dirty="0">
                <a:solidFill>
                  <a:srgbClr val="C00000"/>
                </a:solidFill>
              </a:rPr>
              <a:t>납입기간</a:t>
            </a:r>
            <a:r>
              <a:rPr lang="ko-KR" altLang="en-US" sz="1600" dirty="0"/>
              <a:t>을 뺀 </a:t>
            </a:r>
            <a:r>
              <a:rPr lang="ko-KR" altLang="en-US" sz="1600" dirty="0" err="1"/>
              <a:t>나이까지입니다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F9C9D-55B1-AD61-AEA4-76650A5F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08" y="1287579"/>
            <a:ext cx="4071283" cy="531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03F43F-C673-6C87-2925-55C7CBFCF4F1}"/>
              </a:ext>
            </a:extLst>
          </p:cNvPr>
          <p:cNvSpPr/>
          <p:nvPr/>
        </p:nvSpPr>
        <p:spPr>
          <a:xfrm>
            <a:off x="763308" y="3350644"/>
            <a:ext cx="2772372" cy="89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2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 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3" y="1394794"/>
            <a:ext cx="55080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b="1" dirty="0"/>
              <a:t>모집 수수료</a:t>
            </a:r>
            <a:r>
              <a:rPr lang="ko-KR" altLang="en-US" sz="1600" dirty="0"/>
              <a:t>가 </a:t>
            </a:r>
            <a:r>
              <a:rPr lang="ko-KR" altLang="en-US" sz="1600" dirty="0" err="1"/>
              <a:t>뭐야</a:t>
            </a:r>
            <a:r>
              <a:rPr lang="en-US" altLang="ko-KR" sz="1600" dirty="0"/>
              <a:t>?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</a:t>
            </a:r>
            <a:r>
              <a:rPr lang="ko-KR" altLang="en-US" sz="1600" dirty="0"/>
              <a:t>모집 수수료는 보험계약자가 납입하는 전체 보험료 대비 보험회사가 보험모집자에게 지급하는 비율을 말합니다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보험회사가 보험상품을 판매하는 데 드는 비용을 커버하기 위해 설정되며</a:t>
            </a:r>
            <a:r>
              <a:rPr lang="en-US" altLang="ko-KR" sz="1600" dirty="0"/>
              <a:t>, </a:t>
            </a:r>
            <a:r>
              <a:rPr lang="ko-KR" altLang="en-US" sz="1600" dirty="0"/>
              <a:t>보험계약자가 납입하는 보험료 중 일부가 이에 사용됩니다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분석 </a:t>
            </a:r>
            <a:r>
              <a:rPr lang="en-US" altLang="ko-KR" sz="1600" b="1" dirty="0"/>
              <a:t>: </a:t>
            </a:r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모집수수료에 대한 정의가 아니라 모집 </a:t>
            </a:r>
            <a:r>
              <a:rPr lang="ko-KR" altLang="en-US" sz="1600" b="1" dirty="0">
                <a:solidFill>
                  <a:schemeClr val="accent1"/>
                </a:solidFill>
              </a:rPr>
              <a:t>수수료율의 합계에 대한 정의를 검색해서 </a:t>
            </a:r>
            <a:r>
              <a:rPr lang="en-US" altLang="ko-KR" sz="1600" b="1" dirty="0">
                <a:solidFill>
                  <a:schemeClr val="accent1"/>
                </a:solidFill>
              </a:rPr>
              <a:t>prompt context</a:t>
            </a:r>
            <a:r>
              <a:rPr lang="ko-KR" altLang="en-US" sz="1600" dirty="0"/>
              <a:t>로 입력됨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Context</a:t>
            </a:r>
            <a:r>
              <a:rPr lang="ko-KR" altLang="en-US" sz="1600" dirty="0"/>
              <a:t>로 검색 되어야 할 부분은 이전 페이지의 다른 문단들과 함께 있기 때문에 검색에서 제외되었음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79684-ED92-F7E4-ED0E-11333B334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63"/>
          <a:stretch/>
        </p:blipFill>
        <p:spPr>
          <a:xfrm>
            <a:off x="496830" y="1278910"/>
            <a:ext cx="5219738" cy="210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53A292-7F6E-5AE2-202C-6471E676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64" y="3475846"/>
            <a:ext cx="5218204" cy="310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084E0E-B98A-5EBE-D7A8-E0EA6E4E1EB2}"/>
              </a:ext>
            </a:extLst>
          </p:cNvPr>
          <p:cNvSpPr/>
          <p:nvPr/>
        </p:nvSpPr>
        <p:spPr>
          <a:xfrm>
            <a:off x="610861" y="5847126"/>
            <a:ext cx="5008227" cy="310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D1CC7DF-0A0B-A26A-D906-52B0CD4B65E3}"/>
              </a:ext>
            </a:extLst>
          </p:cNvPr>
          <p:cNvCxnSpPr>
            <a:cxnSpLocks/>
          </p:cNvCxnSpPr>
          <p:nvPr/>
        </p:nvCxnSpPr>
        <p:spPr>
          <a:xfrm>
            <a:off x="201336" y="5075339"/>
            <a:ext cx="57548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76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 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2" y="1394794"/>
            <a:ext cx="5529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dirty="0"/>
              <a:t>해약공제액을 경과 시점별로 알려줘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Generated Answer </a:t>
            </a:r>
            <a:r>
              <a:rPr lang="en-US" altLang="ko-KR" sz="1600" dirty="0"/>
              <a:t>: 1</a:t>
            </a:r>
            <a:r>
              <a:rPr lang="ko-KR" altLang="en-US" sz="1600" dirty="0"/>
              <a:t>년 경과 시점에서 해약공제금액은 </a:t>
            </a:r>
            <a:r>
              <a:rPr lang="en-US" altLang="ko-KR" sz="1600" b="1" dirty="0">
                <a:solidFill>
                  <a:schemeClr val="accent1"/>
                </a:solidFill>
              </a:rPr>
              <a:t>30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en-US" altLang="ko-KR" sz="1600" dirty="0"/>
              <a:t>, 2</a:t>
            </a:r>
            <a:r>
              <a:rPr lang="ko-KR" altLang="en-US" sz="1600" dirty="0"/>
              <a:t>년에서는 </a:t>
            </a:r>
            <a:r>
              <a:rPr lang="en-US" altLang="ko-KR" sz="1600" b="1" dirty="0">
                <a:solidFill>
                  <a:schemeClr val="accent1"/>
                </a:solidFill>
              </a:rPr>
              <a:t>40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en-US" altLang="ko-KR" sz="1600" dirty="0"/>
              <a:t>, 3</a:t>
            </a:r>
            <a:r>
              <a:rPr lang="ko-KR" altLang="en-US" sz="1600" dirty="0"/>
              <a:t>년에서는 </a:t>
            </a:r>
            <a:r>
              <a:rPr lang="en-US" altLang="ko-KR" sz="1600" b="1" dirty="0">
                <a:solidFill>
                  <a:schemeClr val="accent1"/>
                </a:solidFill>
              </a:rPr>
              <a:t>10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en-US" altLang="ko-KR" sz="1600" dirty="0"/>
              <a:t>, 4</a:t>
            </a:r>
            <a:r>
              <a:rPr lang="ko-KR" altLang="en-US" sz="1600" dirty="0"/>
              <a:t>년에서는 </a:t>
            </a:r>
            <a:r>
              <a:rPr lang="en-US" altLang="ko-KR" sz="1600" b="1" dirty="0">
                <a:solidFill>
                  <a:schemeClr val="accent1"/>
                </a:solidFill>
              </a:rPr>
              <a:t>20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en-US" altLang="ko-KR" sz="1600" dirty="0"/>
              <a:t>, 5</a:t>
            </a:r>
            <a:r>
              <a:rPr lang="ko-KR" altLang="en-US" sz="1600" dirty="0"/>
              <a:t>년에서는 </a:t>
            </a:r>
            <a:r>
              <a:rPr lang="en-US" altLang="ko-KR" sz="1600" b="1" dirty="0">
                <a:solidFill>
                  <a:schemeClr val="accent1"/>
                </a:solidFill>
              </a:rPr>
              <a:t>50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6</a:t>
            </a:r>
            <a:r>
              <a:rPr lang="ko-KR" altLang="en-US" sz="1600" dirty="0"/>
              <a:t>년에서는 </a:t>
            </a:r>
            <a:r>
              <a:rPr lang="en-US" altLang="ko-KR" sz="1600" b="1" dirty="0">
                <a:solidFill>
                  <a:schemeClr val="accent1"/>
                </a:solidFill>
              </a:rPr>
              <a:t>60</a:t>
            </a:r>
            <a:r>
              <a:rPr lang="ko-KR" altLang="en-US" sz="1600" b="1" dirty="0">
                <a:solidFill>
                  <a:schemeClr val="accent1"/>
                </a:solidFill>
              </a:rPr>
              <a:t>만원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분석 </a:t>
            </a:r>
            <a:r>
              <a:rPr lang="en-US" altLang="ko-KR" sz="1600" dirty="0"/>
              <a:t>: </a:t>
            </a:r>
            <a:r>
              <a:rPr lang="ko-KR" altLang="en-US" sz="1600" dirty="0"/>
              <a:t>검색된 결과가 </a:t>
            </a:r>
            <a:r>
              <a:rPr lang="en-US" altLang="ko-KR" sz="1600" dirty="0"/>
              <a:t>text</a:t>
            </a:r>
            <a:r>
              <a:rPr lang="ko-KR" altLang="en-US" sz="1600" dirty="0"/>
              <a:t>로 </a:t>
            </a:r>
            <a:r>
              <a:rPr lang="en-US" altLang="ko-KR" sz="1600" dirty="0"/>
              <a:t>prompt</a:t>
            </a:r>
            <a:r>
              <a:rPr lang="ko-KR" altLang="en-US" sz="1600" dirty="0"/>
              <a:t>를 생성할 때 </a:t>
            </a:r>
            <a:r>
              <a:rPr lang="en-US" altLang="ko-KR" sz="1600" dirty="0"/>
              <a:t>1</a:t>
            </a:r>
            <a:r>
              <a:rPr lang="ko-KR" altLang="en-US" sz="1600" dirty="0"/>
              <a:t>년</a:t>
            </a:r>
            <a:r>
              <a:rPr lang="en-US" altLang="ko-KR" sz="1600" dirty="0"/>
              <a:t>-60</a:t>
            </a:r>
            <a:r>
              <a:rPr lang="ko-KR" altLang="en-US" sz="1600" dirty="0"/>
              <a:t>만원</a:t>
            </a:r>
            <a:r>
              <a:rPr lang="en-US" altLang="ko-KR" sz="1600" dirty="0"/>
              <a:t>, 2</a:t>
            </a:r>
            <a:r>
              <a:rPr lang="ko-KR" altLang="en-US" sz="1600" dirty="0"/>
              <a:t>년</a:t>
            </a:r>
            <a:r>
              <a:rPr lang="en-US" altLang="ko-KR" sz="1600" dirty="0"/>
              <a:t>-50</a:t>
            </a:r>
            <a:r>
              <a:rPr lang="ko-KR" altLang="en-US" sz="1600" dirty="0"/>
              <a:t>만원 이라는 관계 정보가 부족함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D39F5-B190-F279-41C8-EE71513A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4" y="1747270"/>
            <a:ext cx="5543630" cy="165275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0249660-5001-871A-B8CE-D5A1D4EC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24" y="4364048"/>
            <a:ext cx="554363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='경과시점 1년 2년 3년 4년 5년 6년 7년이상 해약공제금액 60만원 50만원 40만원 30만원 20만원 10만원 - 해약공제비율 16.7% 7.0% 3.7% 2.1% 1.1% 0.5% -'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07CDADF-D3DE-39EB-1C05-46AA3021685C}"/>
              </a:ext>
            </a:extLst>
          </p:cNvPr>
          <p:cNvSpPr/>
          <p:nvPr/>
        </p:nvSpPr>
        <p:spPr>
          <a:xfrm>
            <a:off x="2885813" y="3777045"/>
            <a:ext cx="612396" cy="311724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55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56CF72-E179-2938-CAD7-5D7D77268AF4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 ??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CA9AA9-95A0-7886-6298-8E10C4B1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7" y="1313514"/>
            <a:ext cx="6230219" cy="22863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F7870A-FD2E-CDCF-ABDF-9ED65315E8A7}"/>
              </a:ext>
            </a:extLst>
          </p:cNvPr>
          <p:cNvSpPr/>
          <p:nvPr/>
        </p:nvSpPr>
        <p:spPr>
          <a:xfrm>
            <a:off x="472580" y="2642532"/>
            <a:ext cx="402671" cy="2768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C8D366-17A0-C361-2CD9-F09992555F75}"/>
              </a:ext>
            </a:extLst>
          </p:cNvPr>
          <p:cNvSpPr/>
          <p:nvPr/>
        </p:nvSpPr>
        <p:spPr>
          <a:xfrm>
            <a:off x="1252757" y="2755350"/>
            <a:ext cx="1904300" cy="432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42B210-98EC-C556-702B-A0A6EFAC83D5}"/>
              </a:ext>
            </a:extLst>
          </p:cNvPr>
          <p:cNvSpPr/>
          <p:nvPr/>
        </p:nvSpPr>
        <p:spPr>
          <a:xfrm>
            <a:off x="3249336" y="2533476"/>
            <a:ext cx="2852257" cy="8388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1EDB9-6487-E200-5D78-F05C1DBB4261}"/>
              </a:ext>
            </a:extLst>
          </p:cNvPr>
          <p:cNvSpPr txBox="1"/>
          <p:nvPr/>
        </p:nvSpPr>
        <p:spPr>
          <a:xfrm>
            <a:off x="6600237" y="944998"/>
            <a:ext cx="534448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Question</a:t>
            </a:r>
            <a:r>
              <a:rPr lang="en-US" altLang="ko-KR" sz="1600" dirty="0"/>
              <a:t> : </a:t>
            </a:r>
            <a:r>
              <a:rPr lang="ko-KR" altLang="en-US" sz="1600" dirty="0"/>
              <a:t>종신 연금형의 지급금액에 대해서 알려줘</a:t>
            </a:r>
            <a:endParaRPr lang="en-US" altLang="ko-KR" sz="1600" dirty="0"/>
          </a:p>
          <a:p>
            <a:endParaRPr lang="en-US" altLang="ko-KR" sz="1600" dirty="0"/>
          </a:p>
          <a:p>
            <a:pPr algn="l"/>
            <a:r>
              <a:rPr lang="en-US" altLang="ko-KR" sz="1600" b="1" dirty="0"/>
              <a:t>Generated Answer </a:t>
            </a:r>
            <a:r>
              <a:rPr lang="en-US" altLang="ko-KR" sz="1600" dirty="0"/>
              <a:t>: </a:t>
            </a:r>
            <a:r>
              <a:rPr lang="ko-KR" altLang="en-US" sz="1600" b="0" i="0" dirty="0">
                <a:effectLst/>
                <a:latin typeface="Söhne"/>
              </a:rPr>
              <a:t>종신 연금형의 지급금액은 계약자가 계약 체결 시 납입한 계약금액 또는 적립금을 기준으로 하여 연금개시 이후 일정 기간 동안 매년 일정한 금액을 수령하는 형태입니다</a:t>
            </a:r>
            <a:r>
              <a:rPr lang="en-US" altLang="ko-KR" sz="1600" b="0" i="0" dirty="0">
                <a:effectLst/>
                <a:latin typeface="Söhne"/>
              </a:rPr>
              <a:t>. </a:t>
            </a:r>
            <a:r>
              <a:rPr lang="ko-KR" altLang="en-US" sz="1600" b="0" i="0" dirty="0">
                <a:effectLst/>
                <a:latin typeface="Söhne"/>
              </a:rPr>
              <a:t>종신 연금형은 주로 피보험자의 평생 동안 연금을 보장하는 형태로 구성되어 있습니다</a:t>
            </a:r>
            <a:r>
              <a:rPr lang="en-US" altLang="ko-KR" sz="1600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effectLst/>
              <a:latin typeface="Söhne"/>
            </a:endParaRPr>
          </a:p>
          <a:p>
            <a:pPr algn="l"/>
            <a:r>
              <a:rPr lang="ko-KR" altLang="en-US" sz="1600" b="0" i="0" dirty="0">
                <a:effectLst/>
                <a:latin typeface="Söhne"/>
              </a:rPr>
              <a:t>여기에서는 계약자적립액을 기준으로 피보험자가 연금개시 이후 매년 생존한 기간에 따라 연금액을 </a:t>
            </a:r>
            <a:r>
              <a:rPr lang="ko-KR" altLang="en-US" sz="1600" b="0" i="0" dirty="0" err="1">
                <a:effectLst/>
                <a:latin typeface="Söhne"/>
              </a:rPr>
              <a:t>분할계산하는</a:t>
            </a:r>
            <a:r>
              <a:rPr lang="ko-KR" altLang="en-US" sz="1600" b="0" i="0" dirty="0">
                <a:effectLst/>
                <a:latin typeface="Söhne"/>
              </a:rPr>
              <a:t> 방식이 사용됩니다</a:t>
            </a:r>
            <a:r>
              <a:rPr lang="en-US" altLang="ko-KR" sz="1600" b="0" i="0" dirty="0">
                <a:effectLst/>
                <a:latin typeface="Söhne"/>
              </a:rPr>
              <a:t>. </a:t>
            </a:r>
            <a:r>
              <a:rPr lang="ko-KR" altLang="en-US" sz="1600" b="0" i="0" dirty="0">
                <a:effectLst/>
                <a:latin typeface="Söhne"/>
              </a:rPr>
              <a:t>산출방법은 </a:t>
            </a:r>
            <a:r>
              <a:rPr lang="en-US" altLang="ko-KR" sz="1600" b="0" i="0" dirty="0">
                <a:effectLst/>
                <a:latin typeface="Söhne"/>
              </a:rPr>
              <a:t>10</a:t>
            </a:r>
            <a:r>
              <a:rPr lang="ko-KR" altLang="en-US" sz="1600" b="0" i="0" dirty="0">
                <a:effectLst/>
                <a:latin typeface="Söhne"/>
              </a:rPr>
              <a:t>년</a:t>
            </a:r>
            <a:r>
              <a:rPr lang="en-US" altLang="ko-KR" sz="1600" b="0" i="0" dirty="0">
                <a:effectLst/>
                <a:latin typeface="Söhne"/>
              </a:rPr>
              <a:t>, 20</a:t>
            </a:r>
            <a:r>
              <a:rPr lang="ko-KR" altLang="en-US" sz="1600" b="0" i="0" dirty="0">
                <a:effectLst/>
                <a:latin typeface="Söhne"/>
              </a:rPr>
              <a:t>년</a:t>
            </a:r>
            <a:r>
              <a:rPr lang="en-US" altLang="ko-KR" sz="1600" b="0" i="0" dirty="0">
                <a:effectLst/>
                <a:latin typeface="Söhne"/>
              </a:rPr>
              <a:t>, 30</a:t>
            </a:r>
            <a:r>
              <a:rPr lang="ko-KR" altLang="en-US" sz="1600" b="0" i="0" dirty="0">
                <a:effectLst/>
                <a:latin typeface="Söhne"/>
              </a:rPr>
              <a:t>년</a:t>
            </a:r>
            <a:r>
              <a:rPr lang="en-US" altLang="ko-KR" sz="1600" b="0" i="0" dirty="0">
                <a:effectLst/>
                <a:latin typeface="Söhne"/>
              </a:rPr>
              <a:t>, </a:t>
            </a:r>
            <a:r>
              <a:rPr lang="ko-KR" altLang="en-US" sz="1600" b="0" i="0" dirty="0">
                <a:effectLst/>
                <a:latin typeface="Söhne"/>
              </a:rPr>
              <a:t>또는 </a:t>
            </a:r>
            <a:r>
              <a:rPr lang="en-US" altLang="ko-KR" sz="1600" b="0" i="0" dirty="0">
                <a:effectLst/>
                <a:latin typeface="Söhne"/>
              </a:rPr>
              <a:t>100</a:t>
            </a:r>
            <a:r>
              <a:rPr lang="ko-KR" altLang="en-US" sz="1600" b="0" i="0" dirty="0">
                <a:effectLst/>
                <a:latin typeface="Söhne"/>
              </a:rPr>
              <a:t>세 보험계약해당일에 살아있을 경우 보증되는 기간에 따라 정해진 방법에 따라 이루어집니다</a:t>
            </a:r>
            <a:r>
              <a:rPr lang="en-US" altLang="ko-KR" sz="1600" b="0" i="0" dirty="0"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effectLst/>
              <a:latin typeface="Söhne"/>
            </a:endParaRPr>
          </a:p>
          <a:p>
            <a:pPr algn="l"/>
            <a:r>
              <a:rPr lang="ko-KR" altLang="en-US" sz="1600" b="0" i="0" dirty="0">
                <a:effectLst/>
                <a:latin typeface="Söhne"/>
              </a:rPr>
              <a:t>즉</a:t>
            </a:r>
            <a:r>
              <a:rPr lang="en-US" altLang="ko-KR" sz="1600" b="0" i="0" dirty="0">
                <a:effectLst/>
                <a:latin typeface="Söhne"/>
              </a:rPr>
              <a:t>, </a:t>
            </a:r>
            <a:r>
              <a:rPr lang="ko-KR" altLang="en-US" sz="1600" b="0" i="0" dirty="0">
                <a:effectLst/>
                <a:latin typeface="Söhne"/>
              </a:rPr>
              <a:t>피보험자의 생존 기간에 따라 매년 일정 금액이 보험계약해당일에 지급되며</a:t>
            </a:r>
            <a:r>
              <a:rPr lang="en-US" altLang="ko-KR" sz="1600" b="0" i="0" dirty="0">
                <a:effectLst/>
                <a:latin typeface="Söhne"/>
              </a:rPr>
              <a:t>, </a:t>
            </a:r>
            <a:r>
              <a:rPr lang="ko-KR" altLang="en-US" sz="1600" b="0" i="0" dirty="0">
                <a:effectLst/>
                <a:latin typeface="Söhne"/>
              </a:rPr>
              <a:t>일정 보증기간 동안 생존할 경우 해당 연금액이 계속해서 보장됩니다</a:t>
            </a:r>
            <a:r>
              <a:rPr lang="en-US" altLang="ko-KR" sz="1600" b="0" i="0" dirty="0">
                <a:effectLst/>
                <a:latin typeface="Söhne"/>
              </a:rPr>
              <a:t>. </a:t>
            </a:r>
            <a:r>
              <a:rPr lang="ko-KR" altLang="en-US" sz="1600" b="0" i="0" dirty="0">
                <a:effectLst/>
                <a:latin typeface="Söhne"/>
              </a:rPr>
              <a:t>종신 연금형은 수명이 길어질수록 더 많은 연금을 받을 수 있는 형태로 설계되어 있습니다</a:t>
            </a:r>
            <a:r>
              <a:rPr lang="en-US" altLang="ko-KR" sz="1600" b="0" i="0" dirty="0">
                <a:effectLst/>
                <a:latin typeface="Söhne"/>
              </a:rPr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3025FCB-A251-CA47-07EA-C7698DBB38BF}"/>
              </a:ext>
            </a:extLst>
          </p:cNvPr>
          <p:cNvSpPr/>
          <p:nvPr/>
        </p:nvSpPr>
        <p:spPr>
          <a:xfrm>
            <a:off x="2969781" y="3914244"/>
            <a:ext cx="450354" cy="35233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0314C6D-4868-ED33-88D5-8377FEB2C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463" y="4592337"/>
            <a:ext cx="6063143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='급부명칭 지 급 내 용 □ 종신연금형 지 급 사 유 지 급 금 액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연금개시시의 계약자적립액을 기준으로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피보험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 Unicode MS"/>
                <a:ea typeface="var(--jp-code-font-family)"/>
              </a:rPr>
              <a:t>연금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  <a:ea typeface="var(--jp-code-font-family)"/>
              </a:rPr>
              <a:t>피보험자가 연금개시 이후 매년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자가 생존한 기간동안(10년, 20년, 30년, 100세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  <a:ea typeface="var(--jp-code-font-family)"/>
              </a:rPr>
              <a:t>보험계약해당일에 살아있을 경우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보증) 산출방법서에서 정한 방법에 따라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연금액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 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분할계산하여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 매년 보험계약해당일에 지급'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70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79601" y="2598003"/>
            <a:ext cx="11096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OCR + GPT</a:t>
            </a:r>
            <a:endParaRPr lang="en-US" altLang="ko-KR" sz="4800" b="1" dirty="0">
              <a:latin typeface="Source Sans Pro" panose="020F0502020204030204" pitchFamily="34" charset="0"/>
            </a:endParaRPr>
          </a:p>
          <a:p>
            <a:r>
              <a:rPr lang="en-US" altLang="ko-KR" sz="2800" b="1" dirty="0">
                <a:latin typeface="Source Sans Pro" panose="020F0502020204030204" pitchFamily="34" charset="0"/>
              </a:rPr>
              <a:t>	NAVER OCR </a:t>
            </a:r>
            <a:r>
              <a:rPr lang="ko-KR" altLang="en-US" sz="2800" b="1" dirty="0">
                <a:latin typeface="Source Sans Pro" panose="020F0502020204030204" pitchFamily="34" charset="0"/>
              </a:rPr>
              <a:t>성능 분석</a:t>
            </a:r>
            <a:endParaRPr lang="en-US" altLang="ko-KR" sz="2800" b="1" dirty="0">
              <a:latin typeface="Source Sans Pro" panose="020F0502020204030204" pitchFamily="34" charset="0"/>
            </a:endParaRPr>
          </a:p>
          <a:p>
            <a:r>
              <a:rPr lang="en-US" altLang="ko-KR" sz="2800" b="1" dirty="0">
                <a:latin typeface="Source Sans Pro" panose="020F0502020204030204" pitchFamily="34" charset="0"/>
              </a:rPr>
              <a:t>	NAVER</a:t>
            </a:r>
            <a:r>
              <a:rPr lang="ko-KR" altLang="en-US" sz="2800" b="1" dirty="0">
                <a:latin typeface="Source Sans Pro" panose="020F0502020204030204" pitchFamily="34" charset="0"/>
              </a:rPr>
              <a:t> </a:t>
            </a:r>
            <a:r>
              <a:rPr lang="en-US" altLang="ko-KR" sz="2800" b="1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2800" b="1" dirty="0">
                <a:latin typeface="Source Sans Pro" panose="020F0502020204030204" pitchFamily="34" charset="0"/>
              </a:rPr>
              <a:t>분석</a:t>
            </a:r>
            <a:endParaRPr lang="en-US" altLang="ko-KR" sz="2800" b="1" dirty="0">
              <a:latin typeface="Source Sans Pro" panose="020F0502020204030204" pitchFamily="34" charset="0"/>
            </a:endParaRPr>
          </a:p>
          <a:p>
            <a:r>
              <a:rPr lang="en-US" altLang="ko-KR" sz="2800" b="1" i="0" dirty="0">
                <a:effectLst/>
                <a:latin typeface="Source Sans Pro" panose="020F0502020204030204" pitchFamily="34" charset="0"/>
              </a:rPr>
              <a:t>	</a:t>
            </a:r>
            <a:r>
              <a:rPr lang="en-US" altLang="ko-KR" sz="2800" b="1" dirty="0">
                <a:latin typeface="Source Sans Pro" panose="020F0502020204030204" pitchFamily="34" charset="0"/>
              </a:rPr>
              <a:t>NAVER</a:t>
            </a:r>
            <a:r>
              <a:rPr lang="ko-KR" altLang="en-US" sz="2800" b="1" dirty="0">
                <a:latin typeface="Source Sans Pro" panose="020F0502020204030204" pitchFamily="34" charset="0"/>
              </a:rPr>
              <a:t> </a:t>
            </a:r>
            <a:r>
              <a:rPr lang="en-US" altLang="ko-KR" sz="28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2800" b="1" dirty="0">
                <a:latin typeface="Source Sans Pro" panose="020F0502020204030204" pitchFamily="34" charset="0"/>
              </a:rPr>
              <a:t>입력 결과</a:t>
            </a:r>
            <a:endParaRPr lang="en-US" altLang="ko-KR" sz="4000" b="1" i="0" dirty="0">
              <a:effectLst/>
              <a:latin typeface="Source Sans Pro" panose="020F0502020204030204" pitchFamily="34" charset="0"/>
            </a:endParaRPr>
          </a:p>
          <a:p>
            <a:pPr algn="l"/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4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E73E10-61B7-0DB1-B176-D051B259D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69" y="357241"/>
            <a:ext cx="5462261" cy="2698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EF294D-7E09-582F-EFEB-74A4BA8E7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31" t="35860" r="1152"/>
          <a:stretch/>
        </p:blipFill>
        <p:spPr>
          <a:xfrm>
            <a:off x="1111795" y="3253421"/>
            <a:ext cx="10502136" cy="324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576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0278471-B748-FA1F-9DB5-54D0279D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9" y="1236306"/>
            <a:ext cx="5506218" cy="5477639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03EED9-36F0-59A2-603B-7FC1FA57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4" y="2495429"/>
            <a:ext cx="5462261" cy="269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2F849-1E08-329A-0E8F-8F75DF548718}"/>
              </a:ext>
            </a:extLst>
          </p:cNvPr>
          <p:cNvSpPr txBox="1"/>
          <p:nvPr/>
        </p:nvSpPr>
        <p:spPr>
          <a:xfrm>
            <a:off x="174578" y="279474"/>
            <a:ext cx="8590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dirty="0">
                <a:latin typeface="Source Sans Pro" panose="020F0502020204030204" pitchFamily="34" charset="0"/>
              </a:rPr>
              <a:t>NAVER</a:t>
            </a:r>
            <a:r>
              <a:rPr lang="ko-KR" altLang="en-US" sz="4800" b="1" dirty="0">
                <a:latin typeface="Source Sans Pro" panose="020F0502020204030204" pitchFamily="34" charset="0"/>
              </a:rPr>
              <a:t> </a:t>
            </a:r>
            <a:r>
              <a:rPr lang="en-US" altLang="ko-KR" sz="4800" b="1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4800" b="1" dirty="0">
                <a:latin typeface="Source Sans Pro" panose="020F0502020204030204" pitchFamily="34" charset="0"/>
              </a:rPr>
              <a:t>분석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7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FD8D3-D28A-EF8F-90D4-B33943CFF674}"/>
              </a:ext>
            </a:extLst>
          </p:cNvPr>
          <p:cNvSpPr txBox="1"/>
          <p:nvPr/>
        </p:nvSpPr>
        <p:spPr>
          <a:xfrm>
            <a:off x="757426" y="1389340"/>
            <a:ext cx="99808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effectLst/>
                <a:latin typeface="Source Sans Pro" panose="020F0502020204030204" pitchFamily="34" charset="0"/>
              </a:rPr>
              <a:t>RAG on tables,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2000" b="1" dirty="0">
              <a:latin typeface="Source Sans Pro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effectLst/>
                <a:latin typeface="Source Sans Pro" panose="020F0502020204030204" pitchFamily="34" charset="0"/>
              </a:rPr>
              <a:t>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i="0" dirty="0">
                <a:effectLst/>
                <a:latin typeface="Source Sans Pro" panose="020F0502020204030204" pitchFamily="34" charset="0"/>
              </a:rPr>
              <a:t>Chunk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i="0" dirty="0">
                <a:effectLst/>
                <a:latin typeface="Source Sans Pro" panose="020F0502020204030204" pitchFamily="34" charset="0"/>
              </a:rPr>
              <a:t>Table</a:t>
            </a:r>
          </a:p>
          <a:p>
            <a:pPr algn="l"/>
            <a:endParaRPr lang="en-US" altLang="ko-KR" sz="2000" b="1" dirty="0">
              <a:latin typeface="Source Sans Pro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effectLst/>
                <a:latin typeface="Source Sans Pro" panose="020F0502020204030204" pitchFamily="34" charset="0"/>
              </a:rPr>
              <a:t>Test 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ource Sans Pro" panose="020F0502020204030204" pitchFamily="34" charset="0"/>
              </a:rPr>
              <a:t>RAG QA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Source Sans Pr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Source Sans Pro" panose="020F0502020204030204" pitchFamily="34" charset="0"/>
              </a:rPr>
              <a:t>NAVER OCR+GPT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ource Sans Pro" panose="020F0502020204030204" pitchFamily="34" charset="0"/>
              </a:rPr>
              <a:t> NAVER OCR </a:t>
            </a:r>
            <a:r>
              <a:rPr lang="ko-KR" altLang="en-US" sz="2000" dirty="0">
                <a:latin typeface="Source Sans Pro" panose="020F0502020204030204" pitchFamily="34" charset="0"/>
              </a:rPr>
              <a:t>성능 분석</a:t>
            </a:r>
            <a:endParaRPr lang="en-US" altLang="ko-KR" sz="2000" dirty="0">
              <a:latin typeface="Source Sans Pro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ource Sans Pro" panose="020F0502020204030204" pitchFamily="34" charset="0"/>
              </a:rPr>
              <a:t>NAVER</a:t>
            </a:r>
            <a:r>
              <a:rPr lang="ko-KR" altLang="en-US" sz="2000" dirty="0">
                <a:latin typeface="Source Sans Pro" panose="020F0502020204030204" pitchFamily="34" charset="0"/>
              </a:rPr>
              <a:t> </a:t>
            </a:r>
            <a:r>
              <a:rPr lang="en-US" altLang="ko-KR" sz="2000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2000" dirty="0">
                <a:latin typeface="Source Sans Pro" panose="020F0502020204030204" pitchFamily="34" charset="0"/>
              </a:rPr>
              <a:t>분석</a:t>
            </a:r>
            <a:endParaRPr lang="en-US" altLang="ko-KR" sz="2000" dirty="0">
              <a:latin typeface="Source Sans Pro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Source Sans Pro" panose="020F0502020204030204" pitchFamily="34" charset="0"/>
              </a:rPr>
              <a:t>NAVER</a:t>
            </a:r>
            <a:r>
              <a:rPr lang="ko-KR" altLang="en-US" sz="2000" dirty="0">
                <a:latin typeface="Source Sans Pro" panose="020F0502020204030204" pitchFamily="34" charset="0"/>
              </a:rPr>
              <a:t> </a:t>
            </a:r>
            <a:r>
              <a:rPr lang="en-US" altLang="ko-KR" sz="2000" dirty="0">
                <a:latin typeface="Source Sans Pro" panose="020F0502020204030204" pitchFamily="34" charset="0"/>
              </a:rPr>
              <a:t>OCR  + GPT </a:t>
            </a:r>
            <a:r>
              <a:rPr lang="ko-KR" altLang="en-US" sz="2000" dirty="0">
                <a:latin typeface="Source Sans Pro" panose="020F0502020204030204" pitchFamily="34" charset="0"/>
              </a:rPr>
              <a:t>입력 결과</a:t>
            </a:r>
            <a:endParaRPr lang="en-US" altLang="ko-KR" sz="2000" i="0" dirty="0">
              <a:effectLst/>
              <a:latin typeface="Source Sans Pr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Source Sans Pr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effectLst/>
                <a:latin typeface="Source Sans Pro" panose="020F0502020204030204" pitchFamily="34" charset="0"/>
              </a:rPr>
              <a:t>개인적인 생각</a:t>
            </a:r>
            <a:endParaRPr lang="en-US" altLang="ko-KR" sz="2000" b="1" dirty="0">
              <a:latin typeface="Source Sans Pr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Source Sans Pro" panose="020F0502020204030204" pitchFamily="34" charset="0"/>
              </a:rPr>
              <a:t>기타 실험</a:t>
            </a:r>
            <a:endParaRPr lang="en-US" altLang="ko-KR" sz="2000" b="1" dirty="0"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1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0278471-B748-FA1F-9DB5-54D0279D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9" y="1236306"/>
            <a:ext cx="5506218" cy="5477639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03EED9-36F0-59A2-603B-7FC1FA57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4" y="2495429"/>
            <a:ext cx="5462261" cy="269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2F849-1E08-329A-0E8F-8F75DF548718}"/>
              </a:ext>
            </a:extLst>
          </p:cNvPr>
          <p:cNvSpPr txBox="1"/>
          <p:nvPr/>
        </p:nvSpPr>
        <p:spPr>
          <a:xfrm>
            <a:off x="174578" y="279474"/>
            <a:ext cx="8590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dirty="0">
                <a:latin typeface="Source Sans Pro" panose="020F0502020204030204" pitchFamily="34" charset="0"/>
              </a:rPr>
              <a:t>NAVER</a:t>
            </a:r>
            <a:r>
              <a:rPr lang="ko-KR" altLang="en-US" sz="4800" b="1" dirty="0">
                <a:latin typeface="Source Sans Pro" panose="020F0502020204030204" pitchFamily="34" charset="0"/>
              </a:rPr>
              <a:t> </a:t>
            </a:r>
            <a:r>
              <a:rPr lang="en-US" altLang="ko-KR" sz="4800" b="1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4800" b="1" dirty="0">
                <a:latin typeface="Source Sans Pro" panose="020F0502020204030204" pitchFamily="34" charset="0"/>
              </a:rPr>
              <a:t>분석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518EA4-5D92-4FB4-9EC5-57BABD6F6D3D}"/>
              </a:ext>
            </a:extLst>
          </p:cNvPr>
          <p:cNvSpPr/>
          <p:nvPr/>
        </p:nvSpPr>
        <p:spPr>
          <a:xfrm>
            <a:off x="6339840" y="2333897"/>
            <a:ext cx="5765074" cy="303929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07D3E3-0883-DF31-8482-CF655FB520A3}"/>
              </a:ext>
            </a:extLst>
          </p:cNvPr>
          <p:cNvCxnSpPr>
            <a:endCxn id="3" idx="1"/>
          </p:cNvCxnSpPr>
          <p:nvPr/>
        </p:nvCxnSpPr>
        <p:spPr>
          <a:xfrm flipV="1">
            <a:off x="1959429" y="3853543"/>
            <a:ext cx="4380411" cy="1240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4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0278471-B748-FA1F-9DB5-54D0279D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9" y="1236306"/>
            <a:ext cx="5506218" cy="5477639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03EED9-36F0-59A2-603B-7FC1FA57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4" y="2495429"/>
            <a:ext cx="5462261" cy="269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2F849-1E08-329A-0E8F-8F75DF548718}"/>
              </a:ext>
            </a:extLst>
          </p:cNvPr>
          <p:cNvSpPr txBox="1"/>
          <p:nvPr/>
        </p:nvSpPr>
        <p:spPr>
          <a:xfrm>
            <a:off x="174578" y="279474"/>
            <a:ext cx="8590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dirty="0">
                <a:latin typeface="Source Sans Pro" panose="020F0502020204030204" pitchFamily="34" charset="0"/>
              </a:rPr>
              <a:t>NAVER</a:t>
            </a:r>
            <a:r>
              <a:rPr lang="ko-KR" altLang="en-US" sz="4800" b="1" dirty="0">
                <a:latin typeface="Source Sans Pro" panose="020F0502020204030204" pitchFamily="34" charset="0"/>
              </a:rPr>
              <a:t> </a:t>
            </a:r>
            <a:r>
              <a:rPr lang="en-US" altLang="ko-KR" sz="4800" b="1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4800" b="1" dirty="0">
                <a:latin typeface="Source Sans Pro" panose="020F0502020204030204" pitchFamily="34" charset="0"/>
              </a:rPr>
              <a:t>분석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0FA032-E6C0-07C7-7C18-0A4F72A7856C}"/>
              </a:ext>
            </a:extLst>
          </p:cNvPr>
          <p:cNvSpPr/>
          <p:nvPr/>
        </p:nvSpPr>
        <p:spPr>
          <a:xfrm>
            <a:off x="7271657" y="2865120"/>
            <a:ext cx="4615543" cy="107986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F29289C-03DE-0443-D0F2-1AAF28F79D2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998176" y="3405052"/>
            <a:ext cx="5273481" cy="1959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9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0278471-B748-FA1F-9DB5-54D0279D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9" y="1236306"/>
            <a:ext cx="5506218" cy="5477639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03EED9-36F0-59A2-603B-7FC1FA57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94" y="2495429"/>
            <a:ext cx="5462261" cy="269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C2F849-1E08-329A-0E8F-8F75DF548718}"/>
              </a:ext>
            </a:extLst>
          </p:cNvPr>
          <p:cNvSpPr txBox="1"/>
          <p:nvPr/>
        </p:nvSpPr>
        <p:spPr>
          <a:xfrm>
            <a:off x="174578" y="279474"/>
            <a:ext cx="8590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dirty="0">
                <a:latin typeface="Source Sans Pro" panose="020F0502020204030204" pitchFamily="34" charset="0"/>
              </a:rPr>
              <a:t>NAVER</a:t>
            </a:r>
            <a:r>
              <a:rPr lang="ko-KR" altLang="en-US" sz="4800" b="1" dirty="0">
                <a:latin typeface="Source Sans Pro" panose="020F0502020204030204" pitchFamily="34" charset="0"/>
              </a:rPr>
              <a:t> </a:t>
            </a:r>
            <a:r>
              <a:rPr lang="en-US" altLang="ko-KR" sz="4800" b="1" dirty="0">
                <a:latin typeface="Source Sans Pro" panose="020F0502020204030204" pitchFamily="34" charset="0"/>
              </a:rPr>
              <a:t>OCR Json file </a:t>
            </a:r>
            <a:r>
              <a:rPr lang="ko-KR" altLang="en-US" sz="4800" b="1" dirty="0">
                <a:latin typeface="Source Sans Pro" panose="020F0502020204030204" pitchFamily="34" charset="0"/>
              </a:rPr>
              <a:t>분석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F81731-F9F5-943C-9B60-1059F588EB31}"/>
              </a:ext>
            </a:extLst>
          </p:cNvPr>
          <p:cNvSpPr/>
          <p:nvPr/>
        </p:nvSpPr>
        <p:spPr>
          <a:xfrm>
            <a:off x="7254240" y="3971109"/>
            <a:ext cx="4667794" cy="1060925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50985D2-412D-3D16-7EBA-D661D407B5D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968137" y="4501572"/>
            <a:ext cx="5286103" cy="1120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048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0278471-B748-FA1F-9DB5-54D0279D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1" y="381193"/>
            <a:ext cx="3232713" cy="3215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8EE81E-2445-0A6F-877A-F0CB0F9E9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693" y="488104"/>
            <a:ext cx="2737606" cy="5000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59F02B-6150-E138-E90C-671474281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51" y="638829"/>
            <a:ext cx="4151252" cy="488776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808CBE-52BB-F307-03A6-9FD7FF8210FE}"/>
              </a:ext>
            </a:extLst>
          </p:cNvPr>
          <p:cNvCxnSpPr/>
          <p:nvPr/>
        </p:nvCxnSpPr>
        <p:spPr>
          <a:xfrm flipV="1">
            <a:off x="5235191" y="1034980"/>
            <a:ext cx="2783394" cy="2512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2DAD39B-0B2D-2C1E-C5B7-1314E9A36679}"/>
              </a:ext>
            </a:extLst>
          </p:cNvPr>
          <p:cNvCxnSpPr>
            <a:cxnSpLocks/>
          </p:cNvCxnSpPr>
          <p:nvPr/>
        </p:nvCxnSpPr>
        <p:spPr>
          <a:xfrm flipV="1">
            <a:off x="1191299" y="638829"/>
            <a:ext cx="2998864" cy="18632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27BC9A-9273-DB16-D0F5-1A9EB828A799}"/>
              </a:ext>
            </a:extLst>
          </p:cNvPr>
          <p:cNvSpPr txBox="1"/>
          <p:nvPr/>
        </p:nvSpPr>
        <p:spPr>
          <a:xfrm>
            <a:off x="2522134" y="6219171"/>
            <a:ext cx="638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0→cells → 0 →</a:t>
            </a:r>
            <a:r>
              <a:rPr lang="en-US" altLang="ko-KR" dirty="0" err="1"/>
              <a:t>cellTextlines</a:t>
            </a:r>
            <a:r>
              <a:rPr lang="en-US" altLang="ko-KR" dirty="0"/>
              <a:t> →0 →</a:t>
            </a:r>
            <a:r>
              <a:rPr lang="en-US" altLang="ko-KR" dirty="0" err="1"/>
              <a:t>cellWords</a:t>
            </a:r>
            <a:r>
              <a:rPr lang="en-US" altLang="ko-KR" dirty="0"/>
              <a:t> →0 →</a:t>
            </a:r>
            <a:r>
              <a:rPr lang="en-US" altLang="ko-KR" dirty="0" err="1"/>
              <a:t>inferText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561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111F6E-EB18-7682-A246-5B591B7BC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" y="928710"/>
            <a:ext cx="2737606" cy="5000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5F0FC-4F78-6BEB-F185-1C4918F5A1BC}"/>
              </a:ext>
            </a:extLst>
          </p:cNvPr>
          <p:cNvSpPr txBox="1"/>
          <p:nvPr/>
        </p:nvSpPr>
        <p:spPr>
          <a:xfrm>
            <a:off x="2481943" y="856237"/>
            <a:ext cx="37135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InferText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0:</a:t>
            </a:r>
            <a:r>
              <a:rPr lang="ko-KR" altLang="en-US" dirty="0"/>
              <a:t>급부명칭</a:t>
            </a:r>
            <a:endParaRPr lang="en-US" altLang="ko-KR" dirty="0"/>
          </a:p>
          <a:p>
            <a:r>
              <a:rPr lang="en-US" altLang="ko-KR" dirty="0"/>
              <a:t>1:”</a:t>
            </a:r>
            <a:r>
              <a:rPr lang="ko-KR" altLang="en-US" dirty="0"/>
              <a:t>연금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2:”</a:t>
            </a:r>
            <a:r>
              <a:rPr lang="ko-KR" altLang="en-US" dirty="0"/>
              <a:t>지급내용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3:”1.</a:t>
            </a:r>
            <a:r>
              <a:rPr lang="ko-KR" altLang="en-US" dirty="0"/>
              <a:t>종신연금형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4:”2.”</a:t>
            </a:r>
          </a:p>
          <a:p>
            <a:r>
              <a:rPr lang="en-US" altLang="ko-KR" dirty="0"/>
              <a:t>5:”</a:t>
            </a:r>
            <a:r>
              <a:rPr lang="ko-KR" altLang="en-US" dirty="0"/>
              <a:t>지급사유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6: </a:t>
            </a:r>
            <a:r>
              <a:rPr lang="ko-KR" altLang="en-US" dirty="0">
                <a:solidFill>
                  <a:srgbClr val="FF0000"/>
                </a:solidFill>
              </a:rPr>
              <a:t>예외사항 </a:t>
            </a:r>
            <a:r>
              <a:rPr lang="ko-KR" altLang="en-US" dirty="0" err="1">
                <a:solidFill>
                  <a:srgbClr val="FF0000"/>
                </a:solidFill>
              </a:rPr>
              <a:t>뒷페이지</a:t>
            </a:r>
            <a:r>
              <a:rPr lang="ko-KR" altLang="en-US" dirty="0">
                <a:solidFill>
                  <a:srgbClr val="FF0000"/>
                </a:solidFill>
              </a:rPr>
              <a:t> 참고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7:"</a:t>
            </a:r>
            <a:r>
              <a:rPr lang="ko-KR" altLang="en-US" dirty="0"/>
              <a:t>확정기간연금형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8:”</a:t>
            </a:r>
            <a:r>
              <a:rPr lang="ko-KR" altLang="en-US" dirty="0"/>
              <a:t>지급사유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9: </a:t>
            </a:r>
            <a:r>
              <a:rPr lang="ko-KR" altLang="en-US" dirty="0">
                <a:solidFill>
                  <a:srgbClr val="FF0000"/>
                </a:solidFill>
              </a:rPr>
              <a:t>예외사항 </a:t>
            </a:r>
            <a:r>
              <a:rPr lang="ko-KR" altLang="en-US" dirty="0" err="1">
                <a:solidFill>
                  <a:srgbClr val="FF0000"/>
                </a:solidFill>
              </a:rPr>
              <a:t>뒷페이지</a:t>
            </a:r>
            <a:r>
              <a:rPr lang="ko-KR" altLang="en-US" dirty="0">
                <a:solidFill>
                  <a:srgbClr val="FF0000"/>
                </a:solidFill>
              </a:rPr>
              <a:t> 참고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10: “”</a:t>
            </a:r>
          </a:p>
          <a:p>
            <a:r>
              <a:rPr lang="en-US" altLang="ko-KR" dirty="0"/>
              <a:t>11”</a:t>
            </a:r>
            <a:r>
              <a:rPr lang="ko-KR" altLang="en-US" dirty="0"/>
              <a:t>지급금액</a:t>
            </a:r>
            <a:r>
              <a:rPr lang="en-US" altLang="ko-KR" dirty="0"/>
              <a:t>“</a:t>
            </a:r>
          </a:p>
          <a:p>
            <a:r>
              <a:rPr lang="en-US" altLang="ko-KR" dirty="0"/>
              <a:t>12: </a:t>
            </a:r>
            <a:r>
              <a:rPr lang="ko-KR" altLang="en-US" dirty="0">
                <a:solidFill>
                  <a:srgbClr val="FF0000"/>
                </a:solidFill>
              </a:rPr>
              <a:t>예외사항 </a:t>
            </a:r>
            <a:r>
              <a:rPr lang="ko-KR" altLang="en-US" dirty="0" err="1">
                <a:solidFill>
                  <a:srgbClr val="FF0000"/>
                </a:solidFill>
              </a:rPr>
              <a:t>뒷페이지</a:t>
            </a:r>
            <a:r>
              <a:rPr lang="ko-KR" altLang="en-US" dirty="0">
                <a:solidFill>
                  <a:srgbClr val="FF0000"/>
                </a:solidFill>
              </a:rPr>
              <a:t> 참고</a:t>
            </a:r>
            <a:endParaRPr lang="en-US" altLang="ko-KR" dirty="0"/>
          </a:p>
          <a:p>
            <a:r>
              <a:rPr lang="en-US" altLang="ko-KR" dirty="0"/>
              <a:t>13</a:t>
            </a:r>
            <a:endParaRPr lang="ko-KR" altLang="en-US" dirty="0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8883F7F-8F9B-F992-D86F-18F8D6CFF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855"/>
            <a:ext cx="5829798" cy="28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407174-D4FF-F0C9-BCCF-98AC4423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8" y="175099"/>
            <a:ext cx="2648320" cy="2553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600845-42DD-0B40-7266-C03744FA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77" y="276060"/>
            <a:ext cx="2803950" cy="4244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72C3A-9952-4B47-7096-301BEF12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27" y="276060"/>
            <a:ext cx="2763858" cy="4340064"/>
          </a:xfrm>
          <a:prstGeom prst="rect">
            <a:avLst/>
          </a:prstGeom>
        </p:spPr>
      </p:pic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7636DEB-356D-08C7-D61E-2696F6B65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29" y="175099"/>
            <a:ext cx="3928603" cy="194057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A954D6-E121-E62A-5C51-C251D2524B50}"/>
              </a:ext>
            </a:extLst>
          </p:cNvPr>
          <p:cNvSpPr/>
          <p:nvPr/>
        </p:nvSpPr>
        <p:spPr>
          <a:xfrm>
            <a:off x="8661679" y="693336"/>
            <a:ext cx="1527350" cy="411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422A9B-4EDC-1BB1-2BF0-4EF4733D8663}"/>
              </a:ext>
            </a:extLst>
          </p:cNvPr>
          <p:cNvSpPr/>
          <p:nvPr/>
        </p:nvSpPr>
        <p:spPr>
          <a:xfrm>
            <a:off x="3305908" y="1396722"/>
            <a:ext cx="1793190" cy="2692958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162E64-5ECB-E66E-29CD-41634699489B}"/>
              </a:ext>
            </a:extLst>
          </p:cNvPr>
          <p:cNvSpPr/>
          <p:nvPr/>
        </p:nvSpPr>
        <p:spPr>
          <a:xfrm>
            <a:off x="6229978" y="1426866"/>
            <a:ext cx="1689355" cy="200213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2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7636DEB-356D-08C7-D61E-2696F6B6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29" y="175099"/>
            <a:ext cx="3928603" cy="19405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5EFEBF-DCA7-D577-6906-ECC81DC2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0" y="368603"/>
            <a:ext cx="3134162" cy="5382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10C88D-1D80-F1DA-F697-488BDEAD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72" y="578668"/>
            <a:ext cx="2867425" cy="38486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A723E4-CAAC-59E0-669C-10A13EC3142F}"/>
              </a:ext>
            </a:extLst>
          </p:cNvPr>
          <p:cNvSpPr/>
          <p:nvPr/>
        </p:nvSpPr>
        <p:spPr>
          <a:xfrm>
            <a:off x="8670387" y="1520651"/>
            <a:ext cx="1527350" cy="411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1931A0-4AE7-3053-15AF-55E0828DA22D}"/>
              </a:ext>
            </a:extLst>
          </p:cNvPr>
          <p:cNvSpPr/>
          <p:nvPr/>
        </p:nvSpPr>
        <p:spPr>
          <a:xfrm>
            <a:off x="4901567" y="1932634"/>
            <a:ext cx="1999930" cy="117632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F0FFB2-8DFF-04FB-29AF-6A7758A4FCB0}"/>
              </a:ext>
            </a:extLst>
          </p:cNvPr>
          <p:cNvSpPr/>
          <p:nvPr/>
        </p:nvSpPr>
        <p:spPr>
          <a:xfrm>
            <a:off x="1012842" y="1527508"/>
            <a:ext cx="2377110" cy="27396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72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7636DEB-356D-08C7-D61E-2696F6B6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29" y="175099"/>
            <a:ext cx="3928603" cy="1940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236A58-59CF-E64A-8903-B9EF6314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" y="274216"/>
            <a:ext cx="2756436" cy="39762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5EB7BB-6FF1-36A5-53F5-CD57F540C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05" y="274216"/>
            <a:ext cx="2357001" cy="45476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8C0B30-9B8C-EA53-30CB-7013F5F6F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84" y="175099"/>
            <a:ext cx="2629267" cy="5706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A9BB26-D602-2392-ED93-3A6ED75AF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929" y="2262334"/>
            <a:ext cx="2905530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5173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OCR </a:t>
            </a:r>
            <a:r>
              <a:rPr lang="ko-KR" altLang="en-US" sz="4800" b="1" i="0" dirty="0">
                <a:effectLst/>
                <a:latin typeface="Source Sans Pro" panose="020F0502020204030204" pitchFamily="34" charset="0"/>
              </a:rPr>
              <a:t>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3" name="그림 2" descr="텍스트, 폰트, 흑백, 번호이(가) 표시된 사진&#10;&#10;자동 생성된 설명">
            <a:extLst>
              <a:ext uri="{FF2B5EF4-FFF2-40B4-BE49-F238E27FC236}">
                <a16:creationId xmlns:a16="http://schemas.microsoft.com/office/drawing/2014/main" id="{4FC8D982-6C8A-7558-CA79-6C6214F9F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5104" r="6530" b="8410"/>
          <a:stretch/>
        </p:blipFill>
        <p:spPr>
          <a:xfrm>
            <a:off x="727589" y="1356851"/>
            <a:ext cx="3756566" cy="53493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2BE849-C145-7F1D-EF2A-0C73ECA1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21" y="1536294"/>
            <a:ext cx="6498778" cy="43486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9974BF-D213-F2E1-8805-72A2F9C8C83C}"/>
              </a:ext>
            </a:extLst>
          </p:cNvPr>
          <p:cNvSpPr/>
          <p:nvPr/>
        </p:nvSpPr>
        <p:spPr>
          <a:xfrm>
            <a:off x="727589" y="1356851"/>
            <a:ext cx="3756566" cy="251705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46D183-31E6-F988-7D7B-2301EA2C975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4484155" y="2615381"/>
            <a:ext cx="639766" cy="10952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241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1" y="225474"/>
            <a:ext cx="5173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OCR </a:t>
            </a:r>
            <a:r>
              <a:rPr lang="ko-KR" altLang="en-US" sz="4800" b="1" i="0" dirty="0">
                <a:effectLst/>
                <a:latin typeface="Source Sans Pro" panose="020F0502020204030204" pitchFamily="34" charset="0"/>
              </a:rPr>
              <a:t>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3" name="그림 2" descr="텍스트, 폰트, 흑백, 번호이(가) 표시된 사진&#10;&#10;자동 생성된 설명">
            <a:extLst>
              <a:ext uri="{FF2B5EF4-FFF2-40B4-BE49-F238E27FC236}">
                <a16:creationId xmlns:a16="http://schemas.microsoft.com/office/drawing/2014/main" id="{4FC8D982-6C8A-7558-CA79-6C6214F9F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5104" r="6530" b="8410"/>
          <a:stretch/>
        </p:blipFill>
        <p:spPr>
          <a:xfrm>
            <a:off x="727589" y="1356851"/>
            <a:ext cx="3756566" cy="53493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C51840-0D6B-B524-D9F5-4AD57C2E4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87" y="451902"/>
            <a:ext cx="4791744" cy="2133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BB8545-191C-3482-DF08-466855BE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387" y="3032470"/>
            <a:ext cx="4923441" cy="33736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61DA8C-071B-019D-B6E6-A7B3D9DE05C0}"/>
              </a:ext>
            </a:extLst>
          </p:cNvPr>
          <p:cNvSpPr/>
          <p:nvPr/>
        </p:nvSpPr>
        <p:spPr>
          <a:xfrm>
            <a:off x="786582" y="3834580"/>
            <a:ext cx="3756566" cy="287162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F6AC86-6969-C323-2446-8B9DEF5CEB1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336026" y="1518851"/>
            <a:ext cx="1934361" cy="28368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4F74E0-9DBF-26BB-8151-0EC3582F26C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36025" y="4719284"/>
            <a:ext cx="1934362" cy="11015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71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FC9D3-0A37-B204-91A4-E8C3B18AE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9"/>
          <a:stretch/>
        </p:blipFill>
        <p:spPr bwMode="auto">
          <a:xfrm>
            <a:off x="738577" y="1776313"/>
            <a:ext cx="5159582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65A09-D26A-92CB-DA53-DA371BDF9A9B}"/>
              </a:ext>
            </a:extLst>
          </p:cNvPr>
          <p:cNvSpPr txBox="1"/>
          <p:nvPr/>
        </p:nvSpPr>
        <p:spPr>
          <a:xfrm>
            <a:off x="1361811" y="1453148"/>
            <a:ext cx="155825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Unstructured   </a:t>
            </a:r>
            <a:r>
              <a:rPr lang="ko-KR" altLang="en-US" dirty="0" err="1">
                <a:latin typeface="Abadi" panose="020B0604020104020204" pitchFamily="34" charset="0"/>
              </a:rPr>
              <a:t>partition_pdf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0BE20A-4788-C0C9-4061-A96D6B6DE6C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40939" y="2099479"/>
            <a:ext cx="0" cy="7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Multi-Vector Retriever for RAG on tables,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9D1A3-354B-536E-F986-86123FF0CD98}"/>
              </a:ext>
            </a:extLst>
          </p:cNvPr>
          <p:cNvSpPr txBox="1"/>
          <p:nvPr/>
        </p:nvSpPr>
        <p:spPr>
          <a:xfrm>
            <a:off x="738577" y="4426885"/>
            <a:ext cx="11090599" cy="23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pdf</a:t>
            </a:r>
            <a:r>
              <a:rPr lang="ko-KR" altLang="en-US" sz="1600" dirty="0"/>
              <a:t>를 </a:t>
            </a:r>
            <a:r>
              <a:rPr lang="en-US" altLang="ko-KR" sz="1600" dirty="0">
                <a:latin typeface="Abadi" panose="020B0604020104020204" pitchFamily="34" charset="0"/>
              </a:rPr>
              <a:t>Unstructured </a:t>
            </a:r>
            <a:r>
              <a:rPr lang="ko-KR" altLang="en-US" sz="1600" dirty="0">
                <a:latin typeface="Abadi" panose="020B0604020104020204" pitchFamily="34" charset="0"/>
              </a:rPr>
              <a:t>사용하여 </a:t>
            </a:r>
            <a:r>
              <a:rPr lang="en-US" altLang="ko-KR" sz="1600" dirty="0"/>
              <a:t>Text</a:t>
            </a:r>
            <a:r>
              <a:rPr lang="ko-KR" altLang="en-US" sz="1600" dirty="0"/>
              <a:t>와 </a:t>
            </a:r>
            <a:r>
              <a:rPr lang="en-US" altLang="ko-KR" sz="1600" dirty="0"/>
              <a:t>Table</a:t>
            </a:r>
            <a:r>
              <a:rPr lang="ko-KR" altLang="en-US" sz="1600" dirty="0"/>
              <a:t>을 따로따로 </a:t>
            </a:r>
            <a:r>
              <a:rPr lang="en-US" altLang="ko-KR" sz="1600" dirty="0"/>
              <a:t>chunk</a:t>
            </a:r>
            <a:r>
              <a:rPr lang="ko-KR" altLang="en-US" sz="1600" dirty="0"/>
              <a:t>로 나눔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GPT-4</a:t>
            </a:r>
            <a:r>
              <a:rPr lang="ko-KR" altLang="en-US" sz="1600" dirty="0"/>
              <a:t>를 사용하여 각각의 </a:t>
            </a:r>
            <a:r>
              <a:rPr lang="en-US" altLang="ko-KR" sz="1600" dirty="0"/>
              <a:t>chunk</a:t>
            </a:r>
            <a:r>
              <a:rPr lang="ko-KR" altLang="en-US" sz="1600" dirty="0"/>
              <a:t>를 요약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요약문을 가지고  </a:t>
            </a:r>
            <a:r>
              <a:rPr lang="en-US" altLang="ko-KR" sz="1600" dirty="0" err="1"/>
              <a:t>OpenAIEmbdding</a:t>
            </a:r>
            <a:r>
              <a:rPr lang="ko-KR" altLang="en-US" sz="1600" dirty="0"/>
              <a:t>을 통해 </a:t>
            </a:r>
            <a:r>
              <a:rPr lang="en-US" altLang="ko-KR" sz="1600" dirty="0" err="1"/>
              <a:t>vectorstore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Question</a:t>
            </a:r>
            <a:r>
              <a:rPr lang="ko-KR" altLang="en-US" sz="1600" dirty="0"/>
              <a:t>이 입력되면 </a:t>
            </a:r>
            <a:r>
              <a:rPr lang="en-US" altLang="ko-KR" sz="1600" dirty="0" err="1"/>
              <a:t>vectorstore</a:t>
            </a:r>
            <a:r>
              <a:rPr lang="ko-KR" altLang="en-US" sz="1600" dirty="0"/>
              <a:t>로 부터 </a:t>
            </a:r>
            <a:r>
              <a:rPr lang="en-US" altLang="ko-KR" sz="1600" dirty="0"/>
              <a:t>Retriever</a:t>
            </a:r>
            <a:r>
              <a:rPr lang="ko-KR" altLang="en-US" sz="1600" dirty="0"/>
              <a:t>을 진행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검색된 결과와</a:t>
            </a:r>
            <a:r>
              <a:rPr lang="en-US" altLang="ko-KR" sz="1600" dirty="0"/>
              <a:t> question</a:t>
            </a:r>
            <a:r>
              <a:rPr lang="ko-KR" altLang="en-US" sz="1600" dirty="0"/>
              <a:t>을 사용하여 </a:t>
            </a:r>
            <a:r>
              <a:rPr lang="en-US" altLang="ko-KR" sz="1600" dirty="0"/>
              <a:t>Prompt template</a:t>
            </a:r>
            <a:r>
              <a:rPr lang="ko-KR" altLang="en-US" sz="1600" dirty="0"/>
              <a:t>을 생성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GPT-4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Answer generation</a:t>
            </a:r>
            <a:r>
              <a:rPr lang="ko-KR" altLang="en-US" sz="1600" dirty="0"/>
              <a:t>실행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6EEA32D-958F-556E-D620-E25D01BA7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6" t="138" r="45152" b="-138"/>
          <a:stretch/>
        </p:blipFill>
        <p:spPr bwMode="auto">
          <a:xfrm>
            <a:off x="5898159" y="1776313"/>
            <a:ext cx="1147190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A4E4E55-1048-0C9B-C6E4-5837CAE83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1" t="138" r="378" b="-138"/>
          <a:stretch/>
        </p:blipFill>
        <p:spPr bwMode="auto">
          <a:xfrm>
            <a:off x="7568087" y="2085220"/>
            <a:ext cx="4174582" cy="214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403FD-E535-4B49-44CC-E373FE37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40" y="2936106"/>
            <a:ext cx="526556" cy="4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77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OCR </a:t>
            </a:r>
            <a:r>
              <a:rPr lang="ko-KR" altLang="en-US" sz="4800" b="1" i="0" dirty="0">
                <a:effectLst/>
                <a:latin typeface="Source Sans Pro" panose="020F0502020204030204" pitchFamily="34" charset="0"/>
              </a:rPr>
              <a:t>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0375D-360D-4D74-0298-598932F8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3" y="1282899"/>
            <a:ext cx="3748847" cy="53015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20F26D-0CBB-C317-CC28-2B506C43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124" y="949477"/>
            <a:ext cx="2943636" cy="666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DC1879-13C8-94E7-8AD8-BB59A15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70" y="1769856"/>
            <a:ext cx="4972744" cy="20386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049268-A9D9-7E23-6FC9-255079FF1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39" y="3943317"/>
            <a:ext cx="4553585" cy="933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044B6D-90FA-13A0-3FDA-FB8A4F0A7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60" y="4959126"/>
            <a:ext cx="4401164" cy="131463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C14316F-AFA6-2AEF-5CA4-5CBA263CB799}"/>
              </a:ext>
            </a:extLst>
          </p:cNvPr>
          <p:cNvCxnSpPr/>
          <p:nvPr/>
        </p:nvCxnSpPr>
        <p:spPr>
          <a:xfrm flipV="1">
            <a:off x="4389120" y="1282898"/>
            <a:ext cx="3566004" cy="11816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7E3893-0126-4FF4-0B68-11E0C443A3D9}"/>
              </a:ext>
            </a:extLst>
          </p:cNvPr>
          <p:cNvCxnSpPr>
            <a:endCxn id="7" idx="1"/>
          </p:cNvCxnSpPr>
          <p:nvPr/>
        </p:nvCxnSpPr>
        <p:spPr>
          <a:xfrm flipV="1">
            <a:off x="4389120" y="2789174"/>
            <a:ext cx="2551450" cy="4329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7A9772-E85E-FD37-6720-74FD65229F50}"/>
              </a:ext>
            </a:extLst>
          </p:cNvPr>
          <p:cNvCxnSpPr>
            <a:endCxn id="10" idx="1"/>
          </p:cNvCxnSpPr>
          <p:nvPr/>
        </p:nvCxnSpPr>
        <p:spPr>
          <a:xfrm>
            <a:off x="4328160" y="4293326"/>
            <a:ext cx="2745779" cy="1167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82C61B-7777-5ED9-5B8B-8E67F481F6B3}"/>
              </a:ext>
            </a:extLst>
          </p:cNvPr>
          <p:cNvCxnSpPr>
            <a:endCxn id="12" idx="1"/>
          </p:cNvCxnSpPr>
          <p:nvPr/>
        </p:nvCxnSpPr>
        <p:spPr>
          <a:xfrm>
            <a:off x="4389120" y="5347063"/>
            <a:ext cx="2837240" cy="2693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1" y="225474"/>
            <a:ext cx="6301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</a:t>
            </a:r>
            <a:r>
              <a:rPr lang="en-US" altLang="ko-KR" sz="4800" b="1" i="0">
                <a:effectLst/>
                <a:latin typeface="Source Sans Pro" panose="020F0502020204030204" pitchFamily="34" charset="0"/>
              </a:rPr>
              <a:t>OCR Json</a:t>
            </a:r>
            <a:r>
              <a:rPr lang="ko-KR" altLang="en-US" sz="4800" b="1" i="0" dirty="0">
                <a:effectLst/>
                <a:latin typeface="Source Sans Pro" panose="020F0502020204030204" pitchFamily="34" charset="0"/>
              </a:rPr>
              <a:t>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8" y="2857117"/>
            <a:ext cx="5692394" cy="18668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E6C263-F4AE-CFCC-CABA-123A6785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6" y="1056471"/>
            <a:ext cx="2248214" cy="273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4E2883-3D4E-4D20-FD50-58F0498B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6" y="3977200"/>
            <a:ext cx="2286319" cy="270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345564-D961-B1F0-C16C-311E99B66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718" y="570459"/>
            <a:ext cx="2553056" cy="415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988E58-0E19-91F1-CA02-3AA1A69BBAD5}"/>
              </a:ext>
            </a:extLst>
          </p:cNvPr>
          <p:cNvSpPr/>
          <p:nvPr/>
        </p:nvSpPr>
        <p:spPr>
          <a:xfrm>
            <a:off x="4188823" y="3977200"/>
            <a:ext cx="1053737" cy="46417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A2CCD0-7300-15C9-6D38-BEABC7BE392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 flipV="1">
            <a:off x="5242560" y="2647199"/>
            <a:ext cx="3992158" cy="1562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4F2C69-D2F5-031C-1264-6146618EC151}"/>
              </a:ext>
            </a:extLst>
          </p:cNvPr>
          <p:cNvSpPr/>
          <p:nvPr/>
        </p:nvSpPr>
        <p:spPr>
          <a:xfrm>
            <a:off x="3283132" y="2872901"/>
            <a:ext cx="722811" cy="25891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AEA8AAD-9F36-2D20-10B5-B3FCDA299DB6}"/>
              </a:ext>
            </a:extLst>
          </p:cNvPr>
          <p:cNvSpPr/>
          <p:nvPr/>
        </p:nvSpPr>
        <p:spPr>
          <a:xfrm>
            <a:off x="3283132" y="4415245"/>
            <a:ext cx="722811" cy="28256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FE4253-255D-88B8-6DA3-11642DBFC59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2489680" y="2423500"/>
            <a:ext cx="1154857" cy="449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D54C8EB-40EA-D060-BAC9-A98E1F903963}"/>
              </a:ext>
            </a:extLst>
          </p:cNvPr>
          <p:cNvCxnSpPr>
            <a:cxnSpLocks/>
            <a:stCxn id="24" idx="2"/>
            <a:endCxn id="12" idx="3"/>
          </p:cNvCxnSpPr>
          <p:nvPr/>
        </p:nvCxnSpPr>
        <p:spPr>
          <a:xfrm flipH="1">
            <a:off x="2527785" y="4697813"/>
            <a:ext cx="1116753" cy="632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23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1" y="225474"/>
            <a:ext cx="6362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NAVER </a:t>
            </a:r>
            <a:r>
              <a:rPr lang="en-US" altLang="ko-KR" sz="4800" b="1" i="0">
                <a:effectLst/>
                <a:latin typeface="Source Sans Pro" panose="020F0502020204030204" pitchFamily="34" charset="0"/>
              </a:rPr>
              <a:t>OCR Json</a:t>
            </a:r>
            <a:r>
              <a:rPr lang="ko-KR" altLang="en-US" sz="4800" b="1" i="0" dirty="0">
                <a:effectLst/>
                <a:latin typeface="Source Sans Pro" panose="020F0502020204030204" pitchFamily="34" charset="0"/>
              </a:rPr>
              <a:t>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8" y="2857117"/>
            <a:ext cx="5692394" cy="18668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E6C263-F4AE-CFCC-CABA-123A6785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6" y="1056471"/>
            <a:ext cx="2248214" cy="273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4E2883-3D4E-4D20-FD50-58F0498B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6" y="3977200"/>
            <a:ext cx="2286319" cy="270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345564-D961-B1F0-C16C-311E99B66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718" y="570459"/>
            <a:ext cx="2553056" cy="415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988E58-0E19-91F1-CA02-3AA1A69BBAD5}"/>
              </a:ext>
            </a:extLst>
          </p:cNvPr>
          <p:cNvSpPr/>
          <p:nvPr/>
        </p:nvSpPr>
        <p:spPr>
          <a:xfrm>
            <a:off x="4188823" y="3977200"/>
            <a:ext cx="1053737" cy="464171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A2CCD0-7300-15C9-6D38-BEABC7BE392A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 flipV="1">
            <a:off x="5242560" y="2647199"/>
            <a:ext cx="3992158" cy="156208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4F2C69-D2F5-031C-1264-6146618EC151}"/>
              </a:ext>
            </a:extLst>
          </p:cNvPr>
          <p:cNvSpPr/>
          <p:nvPr/>
        </p:nvSpPr>
        <p:spPr>
          <a:xfrm>
            <a:off x="3283132" y="2872901"/>
            <a:ext cx="722811" cy="258918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AEA8AAD-9F36-2D20-10B5-B3FCDA299DB6}"/>
              </a:ext>
            </a:extLst>
          </p:cNvPr>
          <p:cNvSpPr/>
          <p:nvPr/>
        </p:nvSpPr>
        <p:spPr>
          <a:xfrm>
            <a:off x="3283132" y="4415245"/>
            <a:ext cx="722811" cy="282568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FE4253-255D-88B8-6DA3-11642DBFC59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2489680" y="2423500"/>
            <a:ext cx="1154857" cy="44940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D54C8EB-40EA-D060-BAC9-A98E1F903963}"/>
              </a:ext>
            </a:extLst>
          </p:cNvPr>
          <p:cNvCxnSpPr>
            <a:cxnSpLocks/>
            <a:stCxn id="24" idx="2"/>
            <a:endCxn id="12" idx="3"/>
          </p:cNvCxnSpPr>
          <p:nvPr/>
        </p:nvCxnSpPr>
        <p:spPr>
          <a:xfrm flipH="1">
            <a:off x="2527785" y="4697813"/>
            <a:ext cx="1116753" cy="6321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05F052-F5E0-2D1E-F89F-265115AB3A0B}"/>
              </a:ext>
            </a:extLst>
          </p:cNvPr>
          <p:cNvSpPr/>
          <p:nvPr/>
        </p:nvSpPr>
        <p:spPr>
          <a:xfrm>
            <a:off x="421643" y="3036674"/>
            <a:ext cx="1206860" cy="86476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EC1C6E2-92DB-80EE-951D-5ACC6563E657}"/>
              </a:ext>
            </a:extLst>
          </p:cNvPr>
          <p:cNvSpPr/>
          <p:nvPr/>
        </p:nvSpPr>
        <p:spPr>
          <a:xfrm>
            <a:off x="421642" y="5974080"/>
            <a:ext cx="1084941" cy="70859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5730D9-1C9F-EDB5-EDC5-BE7600060EA4}"/>
              </a:ext>
            </a:extLst>
          </p:cNvPr>
          <p:cNvSpPr/>
          <p:nvPr/>
        </p:nvSpPr>
        <p:spPr>
          <a:xfrm>
            <a:off x="9426305" y="3989215"/>
            <a:ext cx="1206861" cy="80920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5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0" y="225474"/>
            <a:ext cx="8479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" y="1825912"/>
            <a:ext cx="5692394" cy="18668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071CB-EFE2-D632-E640-F12E4BEC19B4}"/>
              </a:ext>
            </a:extLst>
          </p:cNvPr>
          <p:cNvSpPr txBox="1"/>
          <p:nvPr/>
        </p:nvSpPr>
        <p:spPr>
          <a:xfrm>
            <a:off x="6959651" y="1580023"/>
            <a:ext cx="4256987" cy="2462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구분 목적 시기 비 용</a:t>
            </a:r>
          </a:p>
          <a:p>
            <a:pPr algn="l"/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년미만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기본보험료의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4.18%(12,540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원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계약체결비용 매월</a:t>
            </a:r>
          </a:p>
          <a:p>
            <a:pPr algn="l"/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년이상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년미만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기본보험료의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2.17%(6,510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원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보험관계비용</a:t>
            </a:r>
          </a:p>
          <a:p>
            <a:pPr algn="l"/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년미만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기본보험료의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4.30%(12,900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원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계약관리비용 매월</a:t>
            </a:r>
          </a:p>
          <a:p>
            <a:pPr algn="l"/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년이후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기본보험료의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1.40%(4,200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원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연금수령기간중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연금수령기간 연금</a:t>
            </a:r>
          </a:p>
          <a:p>
            <a:pPr algn="l"/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연금연액의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0.6%</a:t>
            </a:r>
          </a:p>
          <a:p>
            <a:pPr algn="l"/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비용 중의 관리비용 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수령시</a:t>
            </a:r>
            <a:endParaRPr lang="ko-KR" altLang="en-US" sz="14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589F8-4015-FFBC-A732-FEA12BDA7316}"/>
              </a:ext>
            </a:extLst>
          </p:cNvPr>
          <p:cNvSpPr txBox="1"/>
          <p:nvPr/>
        </p:nvSpPr>
        <p:spPr>
          <a:xfrm>
            <a:off x="5130853" y="5032088"/>
            <a:ext cx="6747638" cy="1600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/>
              <a:t>구분#목적#시기#비용</a:t>
            </a:r>
            <a:endParaRPr lang="ko-KR" altLang="en-US" sz="1400" dirty="0"/>
          </a:p>
          <a:p>
            <a:r>
              <a:rPr lang="ko-KR" altLang="en-US" sz="1400" dirty="0"/>
              <a:t>보험관계비용#계약체결비용#매월#7년미만 : 기본보험료의 4.18%(12,540원)</a:t>
            </a:r>
          </a:p>
          <a:p>
            <a:r>
              <a:rPr lang="ko-KR" altLang="en-US" sz="1400" dirty="0"/>
              <a:t> # # #7년이상 10년미만 : 기본보험료의 2.17%(6,510원)</a:t>
            </a:r>
          </a:p>
          <a:p>
            <a:r>
              <a:rPr lang="ko-KR" altLang="en-US" sz="1400" dirty="0"/>
              <a:t> #계약관리비용#매월#10년미만 : 기본보험료의 4.30%(12,900원)</a:t>
            </a:r>
          </a:p>
          <a:p>
            <a:r>
              <a:rPr lang="ko-KR" altLang="en-US" sz="1400" dirty="0"/>
              <a:t> # # #10년이후 : 기본보험료의 1.40%(4,200원)</a:t>
            </a:r>
          </a:p>
          <a:p>
            <a:r>
              <a:rPr lang="ko-KR" altLang="en-US" sz="1400" dirty="0" err="1"/>
              <a:t>연금수령기간중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비용#연금수령기간중의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관리비용#연금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수령시#연금연액의</a:t>
            </a:r>
            <a:r>
              <a:rPr lang="ko-KR" altLang="en-US" sz="1400" dirty="0"/>
              <a:t> 0.6%</a:t>
            </a:r>
          </a:p>
          <a:p>
            <a:r>
              <a:rPr lang="ko-KR" altLang="en-US" sz="1400" dirty="0" err="1"/>
              <a:t>혜약공제#혜지에</a:t>
            </a:r>
            <a:r>
              <a:rPr lang="ko-KR" altLang="en-US" sz="1400" dirty="0"/>
              <a:t> 따른 </a:t>
            </a:r>
            <a:r>
              <a:rPr lang="ko-KR" altLang="en-US" sz="1400" dirty="0" err="1"/>
              <a:t>패널티#해지시#아래도표</a:t>
            </a:r>
            <a:r>
              <a:rPr lang="ko-KR" altLang="en-US" sz="1400" dirty="0"/>
              <a:t> 참조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F117306-ABB2-742D-4055-995C2160551D}"/>
              </a:ext>
            </a:extLst>
          </p:cNvPr>
          <p:cNvSpPr/>
          <p:nvPr/>
        </p:nvSpPr>
        <p:spPr>
          <a:xfrm>
            <a:off x="8757220" y="4340505"/>
            <a:ext cx="661851" cy="3309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F6AB2B-6D5D-17D0-96ED-3D0D18EC891D}"/>
              </a:ext>
            </a:extLst>
          </p:cNvPr>
          <p:cNvSpPr txBox="1"/>
          <p:nvPr/>
        </p:nvSpPr>
        <p:spPr>
          <a:xfrm>
            <a:off x="7271656" y="1160038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방법</a:t>
            </a:r>
            <a:r>
              <a:rPr lang="en-US" altLang="ko-KR" dirty="0"/>
              <a:t>(</a:t>
            </a:r>
            <a:r>
              <a:rPr lang="ko-KR" altLang="en-US" dirty="0"/>
              <a:t>왼쪽에서 오른쪽 읽기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B166-7811-8E03-6506-4ED748F64DC6}"/>
              </a:ext>
            </a:extLst>
          </p:cNvPr>
          <p:cNvSpPr txBox="1"/>
          <p:nvPr/>
        </p:nvSpPr>
        <p:spPr>
          <a:xfrm>
            <a:off x="9553302" y="4213579"/>
            <a:ext cx="232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OCR</a:t>
            </a:r>
            <a:r>
              <a:rPr lang="ko-KR" altLang="en-US" sz="1600" dirty="0"/>
              <a:t>을 활용한 </a:t>
            </a:r>
            <a:endParaRPr lang="en-US" altLang="ko-KR" sz="1600" dirty="0"/>
          </a:p>
          <a:p>
            <a:r>
              <a:rPr lang="en-US" altLang="ko-KR" sz="1600" dirty="0"/>
              <a:t>Json to Text table</a:t>
            </a:r>
            <a:r>
              <a:rPr lang="ko-KR" altLang="en-US" sz="1600" dirty="0"/>
              <a:t> 생성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3220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0" y="225474"/>
            <a:ext cx="8479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요약 결과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" y="1310169"/>
            <a:ext cx="3599577" cy="1180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98EBA-8ABF-A830-D873-4B35E11B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9" y="2929015"/>
            <a:ext cx="3867690" cy="3591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E19CA-ECA5-2021-A86E-D4A2BE44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38" y="970177"/>
            <a:ext cx="6280339" cy="53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5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0" y="225474"/>
            <a:ext cx="8479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결과</a:t>
            </a:r>
            <a:r>
              <a:rPr lang="en-US" altLang="ko-KR" sz="3600" b="1" dirty="0">
                <a:latin typeface="Source Sans Pro" panose="020F0502020204030204" pitchFamily="34" charset="0"/>
              </a:rPr>
              <a:t>(</a:t>
            </a:r>
            <a:r>
              <a:rPr lang="ko-KR" altLang="en-US" sz="3600" b="1" dirty="0" err="1">
                <a:latin typeface="Source Sans Pro" panose="020F0502020204030204" pitchFamily="34" charset="0"/>
              </a:rPr>
              <a:t>왼오</a:t>
            </a:r>
            <a:r>
              <a:rPr lang="en-US" altLang="ko-KR" sz="3600" b="1" dirty="0">
                <a:latin typeface="Source Sans Pro" panose="020F0502020204030204" pitchFamily="34" charset="0"/>
              </a:rPr>
              <a:t>)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" y="1310169"/>
            <a:ext cx="4936256" cy="161884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94BBE6-D046-72ED-CA02-3B24E4DC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6" y="2929015"/>
            <a:ext cx="3724795" cy="34104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6C8E3-BE5A-FA8E-F0F6-B04C3ACE8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66" y="1237565"/>
            <a:ext cx="6123346" cy="490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16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0" y="225474"/>
            <a:ext cx="11230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결과</a:t>
            </a:r>
            <a:r>
              <a:rPr lang="en-US" altLang="ko-KR" sz="2800" b="1" dirty="0">
                <a:latin typeface="Source Sans Pro" panose="020F0502020204030204" pitchFamily="34" charset="0"/>
              </a:rPr>
              <a:t>(</a:t>
            </a:r>
            <a:r>
              <a:rPr lang="en-US" altLang="ko-KR" sz="4000" dirty="0"/>
              <a:t>Json to Text table)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7" y="1370592"/>
            <a:ext cx="4978291" cy="1632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F55006-CA56-A37F-C763-E1E24E34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0" y="3429000"/>
            <a:ext cx="5082743" cy="2221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E8F728-F039-61FA-6E14-0DA44080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71" y="1370592"/>
            <a:ext cx="5995522" cy="20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79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203360" y="225474"/>
            <a:ext cx="8479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결과</a:t>
            </a:r>
            <a:r>
              <a:rPr lang="en-US" altLang="ko-KR" sz="3600" b="1" dirty="0">
                <a:latin typeface="Source Sans Pro" panose="020F0502020204030204" pitchFamily="34" charset="0"/>
              </a:rPr>
              <a:t>(</a:t>
            </a:r>
            <a:r>
              <a:rPr lang="ko-KR" altLang="en-US" sz="3600" b="1" dirty="0" err="1">
                <a:latin typeface="Source Sans Pro" panose="020F0502020204030204" pitchFamily="34" charset="0"/>
              </a:rPr>
              <a:t>왼오</a:t>
            </a:r>
            <a:r>
              <a:rPr lang="en-US" altLang="ko-KR" sz="3600" b="1" dirty="0">
                <a:latin typeface="Source Sans Pro" panose="020F0502020204030204" pitchFamily="34" charset="0"/>
              </a:rPr>
              <a:t>)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6" y="1310169"/>
            <a:ext cx="3599577" cy="11804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432E0D-69A6-3AA7-8EDA-C50C961B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3" y="2929015"/>
            <a:ext cx="4344006" cy="36104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917694-5DCF-2D69-81F5-BD2A8AD1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63" y="2426138"/>
            <a:ext cx="703043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0D3D6B-64A0-4B4E-34C2-661A7FB4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7" y="1370592"/>
            <a:ext cx="4978291" cy="16326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F55006-CA56-A37F-C763-E1E24E34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0" y="3429000"/>
            <a:ext cx="5082743" cy="22217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12D604-3899-A0F1-780D-D0DCEBF80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77" y="2618731"/>
            <a:ext cx="6113416" cy="125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DF49CE-A5C5-EBB1-C9AC-6F0FB45C006C}"/>
              </a:ext>
            </a:extLst>
          </p:cNvPr>
          <p:cNvSpPr txBox="1"/>
          <p:nvPr/>
        </p:nvSpPr>
        <p:spPr>
          <a:xfrm>
            <a:off x="203360" y="225474"/>
            <a:ext cx="112309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Source Sans Pro" panose="020F0502020204030204" pitchFamily="34" charset="0"/>
              </a:rPr>
              <a:t> NAVER</a:t>
            </a:r>
            <a:r>
              <a:rPr lang="ko-KR" altLang="en-US" sz="3600" b="1" dirty="0">
                <a:latin typeface="Source Sans Pro" panose="020F0502020204030204" pitchFamily="34" charset="0"/>
              </a:rPr>
              <a:t> </a:t>
            </a:r>
            <a:r>
              <a:rPr lang="en-US" altLang="ko-KR" sz="3600" b="1" dirty="0">
                <a:latin typeface="Source Sans Pro" panose="020F0502020204030204" pitchFamily="34" charset="0"/>
              </a:rPr>
              <a:t>OCR  + GPT </a:t>
            </a:r>
            <a:r>
              <a:rPr lang="ko-KR" altLang="en-US" sz="3600" b="1" dirty="0">
                <a:latin typeface="Source Sans Pro" panose="020F0502020204030204" pitchFamily="34" charset="0"/>
              </a:rPr>
              <a:t>입력 결과</a:t>
            </a:r>
            <a:r>
              <a:rPr lang="en-US" altLang="ko-KR" sz="2800" b="1" dirty="0">
                <a:latin typeface="Source Sans Pro" panose="020F0502020204030204" pitchFamily="34" charset="0"/>
              </a:rPr>
              <a:t>(</a:t>
            </a:r>
            <a:r>
              <a:rPr lang="en-US" altLang="ko-KR" sz="4000" dirty="0"/>
              <a:t>Json to Text table)</a:t>
            </a:r>
            <a:endParaRPr lang="en-US" altLang="ko-KR" sz="48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913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784E72-B561-C33C-DAB4-E6E163D92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31" t="35860" r="1152"/>
          <a:stretch/>
        </p:blipFill>
        <p:spPr>
          <a:xfrm>
            <a:off x="659849" y="1939668"/>
            <a:ext cx="10872301" cy="33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04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FC9D3-0A37-B204-91A4-E8C3B18AE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9"/>
          <a:stretch/>
        </p:blipFill>
        <p:spPr bwMode="auto">
          <a:xfrm>
            <a:off x="738577" y="1776313"/>
            <a:ext cx="5159582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65A09-D26A-92CB-DA53-DA371BDF9A9B}"/>
              </a:ext>
            </a:extLst>
          </p:cNvPr>
          <p:cNvSpPr txBox="1"/>
          <p:nvPr/>
        </p:nvSpPr>
        <p:spPr>
          <a:xfrm>
            <a:off x="1361811" y="1453148"/>
            <a:ext cx="155825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Unstructured   </a:t>
            </a:r>
            <a:r>
              <a:rPr lang="ko-KR" altLang="en-US" dirty="0" err="1">
                <a:latin typeface="Abadi" panose="020B0604020104020204" pitchFamily="34" charset="0"/>
              </a:rPr>
              <a:t>partition_pdf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0BE20A-4788-C0C9-4061-A96D6B6DE6C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40939" y="2099479"/>
            <a:ext cx="0" cy="7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Multi-Vector Retriever for RAG on tables, text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6EEA32D-958F-556E-D620-E25D01BA7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6" t="138" r="45152" b="-138"/>
          <a:stretch/>
        </p:blipFill>
        <p:spPr bwMode="auto">
          <a:xfrm>
            <a:off x="5898159" y="1776313"/>
            <a:ext cx="1147190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A4E4E55-1048-0C9B-C6E4-5837CAE83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1" t="138" r="378" b="-138"/>
          <a:stretch/>
        </p:blipFill>
        <p:spPr bwMode="auto">
          <a:xfrm>
            <a:off x="7568087" y="2085220"/>
            <a:ext cx="4174582" cy="214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403FD-E535-4B49-44CC-E373FE37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40" y="2936106"/>
            <a:ext cx="526556" cy="44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81F4D-B8DF-B54D-7FBE-3F700B9075C4}"/>
              </a:ext>
            </a:extLst>
          </p:cNvPr>
          <p:cNvSpPr txBox="1"/>
          <p:nvPr/>
        </p:nvSpPr>
        <p:spPr>
          <a:xfrm>
            <a:off x="832433" y="4272823"/>
            <a:ext cx="10408815" cy="240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Summary prompt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당신은 요약 </a:t>
            </a:r>
            <a:r>
              <a:rPr lang="ko-KR" altLang="en-US" sz="1400" dirty="0" err="1"/>
              <a:t>모델로써</a:t>
            </a:r>
            <a:r>
              <a:rPr lang="ko-KR" altLang="en-US" sz="1400" dirty="0"/>
              <a:t> 표와 텍스트를 요약하는 작업을 맡은 보조자입니다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표나 텍스트를 간결하게 요약하세요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테이블 또는 텍스트 </a:t>
            </a:r>
            <a:r>
              <a:rPr lang="ko-KR" altLang="en-US" sz="1400" dirty="0" err="1"/>
              <a:t>청크</a:t>
            </a:r>
            <a:r>
              <a:rPr lang="ko-KR" altLang="en-US" sz="1400" dirty="0"/>
              <a:t> </a:t>
            </a:r>
            <a:r>
              <a:rPr lang="en-US" altLang="ko-KR" sz="1400" dirty="0"/>
              <a:t>: {element}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Answer prompt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텍스트와 표를 포함할 수 있는 다음 문맥만을 토대로 질문에 답하세요</a:t>
            </a:r>
            <a:r>
              <a:rPr lang="en-US" altLang="ko-KR" sz="1400" dirty="0"/>
              <a:t>:{context}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질문</a:t>
            </a:r>
            <a:r>
              <a:rPr lang="en-US" altLang="ko-KR" sz="1400" dirty="0"/>
              <a:t>: {question}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0411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D754B9-D0E7-AFBC-9A48-DAD007D6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41" y="1253090"/>
            <a:ext cx="5184579" cy="4149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B6FB68-86BC-84FF-FF2E-777CF0E9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2" y="2773679"/>
            <a:ext cx="5714757" cy="113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DEC539AA-F4AD-F574-A643-7E54DF916AA4}"/>
              </a:ext>
            </a:extLst>
          </p:cNvPr>
          <p:cNvSpPr/>
          <p:nvPr/>
        </p:nvSpPr>
        <p:spPr>
          <a:xfrm>
            <a:off x="9222377" y="1428205"/>
            <a:ext cx="330926" cy="26909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77A06-CFAE-6F5D-2E4A-9BFED4C5941D}"/>
              </a:ext>
            </a:extLst>
          </p:cNvPr>
          <p:cNvSpPr txBox="1"/>
          <p:nvPr/>
        </p:nvSpPr>
        <p:spPr>
          <a:xfrm>
            <a:off x="9658274" y="2578529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Context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CE0440-37C4-F91B-71E3-45707668E468}"/>
              </a:ext>
            </a:extLst>
          </p:cNvPr>
          <p:cNvSpPr/>
          <p:nvPr/>
        </p:nvSpPr>
        <p:spPr>
          <a:xfrm>
            <a:off x="8081554" y="4202400"/>
            <a:ext cx="3169920" cy="369332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74078-89E0-1491-D51D-A741102159AA}"/>
              </a:ext>
            </a:extLst>
          </p:cNvPr>
          <p:cNvSpPr txBox="1"/>
          <p:nvPr/>
        </p:nvSpPr>
        <p:spPr>
          <a:xfrm>
            <a:off x="10192050" y="383306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Question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947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C0BF7-6B81-7F3B-633B-AC3615BE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46" y="1213460"/>
            <a:ext cx="6255108" cy="519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40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ABB67A-9AA9-618E-8E35-F9A0468F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847"/>
            <a:ext cx="12192000" cy="33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72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DB1117-2077-5793-AD4D-BB969749C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3444" y="1228175"/>
            <a:ext cx="6096000" cy="3306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24CAAA-C9FD-C193-DA36-6AD22AEC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99" y="1967346"/>
            <a:ext cx="7174891" cy="46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03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F86BD-0FA1-7EAC-1BFD-D3BE49D7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424"/>
            <a:ext cx="12192000" cy="29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0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31193C-CEDF-DABF-05D9-E5B69EC4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2490923"/>
            <a:ext cx="11388436" cy="4199920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BDE3E6-B5A7-0953-54C0-2667384F5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34" y="287532"/>
            <a:ext cx="5123138" cy="25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1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NAVER</a:t>
            </a:r>
            <a:r>
              <a:rPr lang="ko-KR" altLang="en-US" sz="3200" b="1" dirty="0">
                <a:latin typeface="Source Sans Pro" panose="020F0502020204030204" pitchFamily="34" charset="0"/>
              </a:rPr>
              <a:t> </a:t>
            </a:r>
            <a:r>
              <a:rPr lang="en-US" altLang="ko-KR" sz="3200" b="1" dirty="0">
                <a:latin typeface="Source Sans Pro" panose="020F0502020204030204" pitchFamily="34" charset="0"/>
              </a:rPr>
              <a:t>OCR-GPT3.5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C44DD-17BA-2858-1D4E-E96FCCD167CD}"/>
              </a:ext>
            </a:extLst>
          </p:cNvPr>
          <p:cNvSpPr txBox="1"/>
          <p:nvPr/>
        </p:nvSpPr>
        <p:spPr>
          <a:xfrm>
            <a:off x="664827" y="1107347"/>
            <a:ext cx="2992774" cy="53553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900" dirty="0"/>
              <a:t> 급부명칭 지급내용</a:t>
            </a:r>
          </a:p>
          <a:p>
            <a:endParaRPr lang="ko-KR" altLang="en-US" sz="900" dirty="0"/>
          </a:p>
          <a:p>
            <a:r>
              <a:rPr lang="ko-KR" altLang="en-US" sz="900" dirty="0"/>
              <a:t>1. 종신연금형</a:t>
            </a:r>
          </a:p>
          <a:p>
            <a:endParaRPr lang="ko-KR" altLang="en-US" sz="900" dirty="0"/>
          </a:p>
          <a:p>
            <a:r>
              <a:rPr lang="ko-KR" altLang="en-US" sz="900" dirty="0"/>
              <a:t>지급사유 지급금액</a:t>
            </a:r>
          </a:p>
          <a:p>
            <a:endParaRPr lang="ko-KR" altLang="en-US" sz="900" dirty="0"/>
          </a:p>
          <a:p>
            <a:r>
              <a:rPr lang="ko-KR" altLang="en-US" sz="900" dirty="0"/>
              <a:t>피보험자가 연금개시 이후 매년 보험</a:t>
            </a:r>
          </a:p>
          <a:p>
            <a:endParaRPr lang="ko-KR" altLang="en-US" sz="900" dirty="0"/>
          </a:p>
          <a:p>
            <a:r>
              <a:rPr lang="ko-KR" altLang="en-US" sz="900" dirty="0"/>
              <a:t>계약해당일에 살아있을 경우</a:t>
            </a:r>
          </a:p>
          <a:p>
            <a:endParaRPr lang="ko-KR" altLang="en-US" sz="900" dirty="0"/>
          </a:p>
          <a:p>
            <a:r>
              <a:rPr lang="ko-KR" altLang="en-US" sz="900" dirty="0"/>
              <a:t>지급금액</a:t>
            </a:r>
          </a:p>
          <a:p>
            <a:endParaRPr lang="ko-KR" altLang="en-US" sz="900" dirty="0"/>
          </a:p>
          <a:p>
            <a:r>
              <a:rPr lang="ko-KR" altLang="en-US" sz="900" dirty="0"/>
              <a:t>연금개시시의 계약자적립액을 기준으로 </a:t>
            </a:r>
            <a:r>
              <a:rPr lang="ko-KR" altLang="en-US" sz="900" dirty="0" err="1"/>
              <a:t>피보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 err="1"/>
              <a:t>험자가</a:t>
            </a:r>
            <a:r>
              <a:rPr lang="ko-KR" altLang="en-US" sz="900" dirty="0"/>
              <a:t> 생존한 기간동안(10년, 20년보증) 산출</a:t>
            </a:r>
          </a:p>
          <a:p>
            <a:endParaRPr lang="ko-KR" altLang="en-US" sz="900" dirty="0"/>
          </a:p>
          <a:p>
            <a:r>
              <a:rPr lang="ko-KR" altLang="en-US" sz="900" dirty="0"/>
              <a:t>방법서에서 정한 방법에 따라 연금액을 분할</a:t>
            </a:r>
          </a:p>
          <a:p>
            <a:endParaRPr lang="ko-KR" altLang="en-US" sz="900" dirty="0"/>
          </a:p>
          <a:p>
            <a:r>
              <a:rPr lang="ko-KR" altLang="en-US" sz="900" dirty="0"/>
              <a:t>계산하여 매년 보험계약해당일에 지급</a:t>
            </a:r>
          </a:p>
          <a:p>
            <a:endParaRPr lang="ko-KR" altLang="en-US" sz="900" dirty="0"/>
          </a:p>
          <a:p>
            <a:r>
              <a:rPr lang="ko-KR" altLang="en-US" sz="900" dirty="0"/>
              <a:t>연금 2. 확정기간연금형</a:t>
            </a:r>
          </a:p>
          <a:p>
            <a:endParaRPr lang="ko-KR" altLang="en-US" sz="900" dirty="0"/>
          </a:p>
          <a:p>
            <a:r>
              <a:rPr lang="ko-KR" altLang="en-US" sz="900" dirty="0"/>
              <a:t>지급사유 지급금액</a:t>
            </a:r>
          </a:p>
          <a:p>
            <a:endParaRPr lang="ko-KR" altLang="en-US" sz="900" dirty="0"/>
          </a:p>
          <a:p>
            <a:r>
              <a:rPr lang="ko-KR" altLang="en-US" sz="900" dirty="0"/>
              <a:t>피보험자가 연금개시일에 살아있을</a:t>
            </a:r>
          </a:p>
          <a:p>
            <a:endParaRPr lang="ko-KR" altLang="en-US" sz="900" dirty="0"/>
          </a:p>
          <a:p>
            <a:r>
              <a:rPr lang="ko-KR" altLang="en-US" sz="900" dirty="0"/>
              <a:t>경우</a:t>
            </a:r>
          </a:p>
          <a:p>
            <a:endParaRPr lang="ko-KR" altLang="en-US" sz="900" dirty="0"/>
          </a:p>
          <a:p>
            <a:r>
              <a:rPr lang="ko-KR" altLang="en-US" sz="900" dirty="0"/>
              <a:t>연금개시시의 계약자적립액을 기준으로 계약</a:t>
            </a:r>
          </a:p>
          <a:p>
            <a:endParaRPr lang="ko-KR" altLang="en-US" sz="900" dirty="0"/>
          </a:p>
          <a:p>
            <a:r>
              <a:rPr lang="ko-KR" altLang="en-US" sz="900" dirty="0"/>
              <a:t>자가 선택한 기간동안(10년, 15년, 20년) </a:t>
            </a:r>
            <a:r>
              <a:rPr lang="ko-KR" altLang="en-US" sz="900" dirty="0" err="1"/>
              <a:t>산출방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법서에서 정한 방법에 따라 연금액을 </a:t>
            </a:r>
            <a:r>
              <a:rPr lang="ko-KR" altLang="en-US" sz="900" dirty="0" err="1"/>
              <a:t>분할계</a:t>
            </a:r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산하여 매년 보험계약해당일에 지급</a:t>
            </a:r>
          </a:p>
          <a:p>
            <a:endParaRPr lang="ko-KR" altLang="en-US" sz="900" dirty="0"/>
          </a:p>
          <a:p>
            <a:endParaRPr lang="ko-KR" altLang="en-US" sz="900" dirty="0"/>
          </a:p>
          <a:p>
            <a:r>
              <a:rPr lang="ko-KR" altLang="en-US" sz="900" dirty="0"/>
              <a:t>위 표를 요약해줘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DA26A0-7099-487C-CD98-A7EBD7EB6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89" y="1107347"/>
            <a:ext cx="683990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4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9F040D-561A-FE99-FFB5-CBB66EF26588}"/>
              </a:ext>
            </a:extLst>
          </p:cNvPr>
          <p:cNvSpPr txBox="1"/>
          <p:nvPr/>
        </p:nvSpPr>
        <p:spPr>
          <a:xfrm>
            <a:off x="286624" y="2737902"/>
            <a:ext cx="98479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4400" b="1" i="0" dirty="0">
                <a:effectLst/>
                <a:latin typeface="Source Sans Pro" panose="020F0502020204030204" pitchFamily="34" charset="0"/>
              </a:rPr>
              <a:t>개인적인 생각</a:t>
            </a:r>
            <a:endParaRPr lang="en-US" altLang="ko-KR" sz="44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10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9F040D-561A-FE99-FFB5-CBB66EF26588}"/>
              </a:ext>
            </a:extLst>
          </p:cNvPr>
          <p:cNvSpPr txBox="1"/>
          <p:nvPr/>
        </p:nvSpPr>
        <p:spPr>
          <a:xfrm>
            <a:off x="330167" y="343045"/>
            <a:ext cx="98479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4400" b="1" i="0" dirty="0">
                <a:effectLst/>
                <a:latin typeface="Source Sans Pro" panose="020F0502020204030204" pitchFamily="34" charset="0"/>
              </a:rPr>
              <a:t>개인적인 생각</a:t>
            </a:r>
            <a:endParaRPr lang="en-US" altLang="ko-KR" sz="44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8F4BA-2065-5B44-B392-136603E7BD67}"/>
              </a:ext>
            </a:extLst>
          </p:cNvPr>
          <p:cNvSpPr txBox="1"/>
          <p:nvPr/>
        </p:nvSpPr>
        <p:spPr>
          <a:xfrm>
            <a:off x="634074" y="1265673"/>
            <a:ext cx="11090599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테스트 </a:t>
            </a:r>
            <a:r>
              <a:rPr lang="en-US" altLang="ko-KR" sz="1600" dirty="0"/>
              <a:t>Question </a:t>
            </a:r>
            <a:r>
              <a:rPr lang="ko-KR" altLang="en-US" sz="1600" dirty="0"/>
              <a:t>처럼 질문을 하지 않음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General</a:t>
            </a:r>
            <a:r>
              <a:rPr lang="ko-KR" altLang="en-US" sz="1600" dirty="0"/>
              <a:t> 질문으로부터 </a:t>
            </a:r>
            <a:r>
              <a:rPr lang="en-US" altLang="ko-KR" sz="1600" dirty="0"/>
              <a:t>specific </a:t>
            </a:r>
            <a:r>
              <a:rPr lang="ko-KR" altLang="en-US" sz="1600" dirty="0"/>
              <a:t>질문으로 연결하는 방법</a:t>
            </a:r>
            <a:r>
              <a:rPr lang="en-US" altLang="ko-KR" sz="1600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그렇다고</a:t>
            </a:r>
            <a:r>
              <a:rPr lang="en-US" altLang="ko-KR" sz="1600" dirty="0"/>
              <a:t>, </a:t>
            </a:r>
            <a:r>
              <a:rPr lang="ko-KR" altLang="en-US" sz="1600" dirty="0"/>
              <a:t>지금 상황에선 </a:t>
            </a:r>
            <a:r>
              <a:rPr lang="en-US" altLang="ko-KR" sz="1600" dirty="0"/>
              <a:t>general </a:t>
            </a:r>
            <a:r>
              <a:rPr lang="ko-KR" altLang="en-US" sz="1600" dirty="0"/>
              <a:t>질문을 </a:t>
            </a:r>
            <a:r>
              <a:rPr lang="en-US" altLang="ko-KR" sz="1600" dirty="0"/>
              <a:t>test </a:t>
            </a:r>
            <a:r>
              <a:rPr lang="ko-KR" altLang="en-US" sz="1600" dirty="0"/>
              <a:t>할 순 없다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성능에 굉장히 </a:t>
            </a:r>
            <a:r>
              <a:rPr lang="en-US" altLang="ko-KR" sz="1600" dirty="0"/>
              <a:t>sensitive</a:t>
            </a:r>
            <a:r>
              <a:rPr lang="ko-KR" altLang="en-US" sz="1600" dirty="0"/>
              <a:t>할거 같은데</a:t>
            </a:r>
            <a:r>
              <a:rPr lang="en-US" altLang="ko-KR" sz="1600" dirty="0"/>
              <a:t>… </a:t>
            </a:r>
            <a:r>
              <a:rPr lang="ko-KR" altLang="en-US" sz="1600" dirty="0"/>
              <a:t>어느 정도로 생각해야 될까</a:t>
            </a:r>
            <a:r>
              <a:rPr lang="en-US" altLang="ko-KR" sz="1600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Sensitive</a:t>
            </a:r>
            <a:r>
              <a:rPr lang="ko-KR" altLang="en-US" sz="1600" dirty="0"/>
              <a:t>하지 않게 처리한다면 어떻게 적용 </a:t>
            </a:r>
            <a:r>
              <a:rPr lang="en-US" altLang="ko-KR" sz="1600" dirty="0"/>
              <a:t>or </a:t>
            </a:r>
            <a:r>
              <a:rPr lang="ko-KR" altLang="en-US" sz="1600" dirty="0"/>
              <a:t>활용 할 수 있나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647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9F040D-561A-FE99-FFB5-CBB66EF26588}"/>
              </a:ext>
            </a:extLst>
          </p:cNvPr>
          <p:cNvSpPr txBox="1"/>
          <p:nvPr/>
        </p:nvSpPr>
        <p:spPr>
          <a:xfrm>
            <a:off x="286624" y="2737902"/>
            <a:ext cx="98479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4400" b="1" i="0" dirty="0">
                <a:effectLst/>
                <a:latin typeface="Source Sans Pro" panose="020F0502020204030204" pitchFamily="34" charset="0"/>
              </a:rPr>
              <a:t>기타</a:t>
            </a:r>
            <a:r>
              <a:rPr lang="en-US" altLang="ko-KR" sz="4400" b="1" i="0" dirty="0">
                <a:effectLst/>
                <a:latin typeface="Source Sans Pro" panose="020F0502020204030204" pitchFamily="34" charset="0"/>
              </a:rPr>
              <a:t>(</a:t>
            </a:r>
            <a:r>
              <a:rPr lang="ko-KR" altLang="en-US" sz="4400" b="1" i="0" dirty="0">
                <a:effectLst/>
                <a:latin typeface="Source Sans Pro" panose="020F0502020204030204" pitchFamily="34" charset="0"/>
              </a:rPr>
              <a:t>실험</a:t>
            </a:r>
            <a:r>
              <a:rPr lang="en-US" altLang="ko-KR" sz="4400" b="1" i="0" dirty="0">
                <a:effectLst/>
                <a:latin typeface="Source Sans Pro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740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Problem-Text Chunk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B4F011-C926-63D2-B123-886DD43D36E9}"/>
              </a:ext>
            </a:extLst>
          </p:cNvPr>
          <p:cNvGrpSpPr/>
          <p:nvPr/>
        </p:nvGrpSpPr>
        <p:grpSpPr>
          <a:xfrm>
            <a:off x="362824" y="1036678"/>
            <a:ext cx="11532765" cy="4742461"/>
            <a:chOff x="362824" y="1036677"/>
            <a:chExt cx="11532765" cy="55083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BDED77-DDF4-540D-5217-9EAE3AAE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393" y="1149291"/>
              <a:ext cx="3394671" cy="515516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14DEA8-B0BE-8470-503F-C9F2CA650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232" y="1036677"/>
              <a:ext cx="3509199" cy="526777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5F58C9-C1B8-3AD1-C5AD-3DB21A43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063" y="1036677"/>
              <a:ext cx="3538660" cy="526777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78C466-9384-148A-D168-AF45F1C7B4F1}"/>
                </a:ext>
              </a:extLst>
            </p:cNvPr>
            <p:cNvSpPr/>
            <p:nvPr/>
          </p:nvSpPr>
          <p:spPr>
            <a:xfrm>
              <a:off x="362824" y="1149291"/>
              <a:ext cx="3538660" cy="525680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6CB016-77E7-D987-484E-41229D47EF8E}"/>
                </a:ext>
              </a:extLst>
            </p:cNvPr>
            <p:cNvSpPr/>
            <p:nvPr/>
          </p:nvSpPr>
          <p:spPr>
            <a:xfrm>
              <a:off x="4080587" y="1140393"/>
              <a:ext cx="3425885" cy="9400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202972-4D74-C888-1DEE-108E47E8B17A}"/>
                </a:ext>
              </a:extLst>
            </p:cNvPr>
            <p:cNvSpPr/>
            <p:nvPr/>
          </p:nvSpPr>
          <p:spPr>
            <a:xfrm>
              <a:off x="4093061" y="2124700"/>
              <a:ext cx="3425885" cy="61011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E91B6F-033B-920A-08DE-F5451BA0AFFA}"/>
                </a:ext>
              </a:extLst>
            </p:cNvPr>
            <p:cNvSpPr/>
            <p:nvPr/>
          </p:nvSpPr>
          <p:spPr>
            <a:xfrm>
              <a:off x="7737210" y="1140393"/>
              <a:ext cx="3425885" cy="6212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0693E0-47E4-524E-585C-09CF74F67533}"/>
                </a:ext>
              </a:extLst>
            </p:cNvPr>
            <p:cNvSpPr/>
            <p:nvPr/>
          </p:nvSpPr>
          <p:spPr>
            <a:xfrm>
              <a:off x="7742947" y="1770077"/>
              <a:ext cx="3425885" cy="645952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53BD0EE-8BCE-3BC9-128F-B58CE7EBDA93}"/>
                </a:ext>
              </a:extLst>
            </p:cNvPr>
            <p:cNvSpPr/>
            <p:nvPr/>
          </p:nvSpPr>
          <p:spPr>
            <a:xfrm>
              <a:off x="7745599" y="2424418"/>
              <a:ext cx="3425885" cy="31039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74DB77EB-8BCF-9318-CF20-70AE73D5A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084" y="6391166"/>
              <a:ext cx="4949505" cy="1538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'종신연금형\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\n10년, 20년 보증\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n확정기간연금형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\n10년, 15년, 20년\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\</a:t>
              </a:r>
              <a:r>
                <a:rPr kumimoji="0" lang="ko-KR" altLang="ko-KR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n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▪ 즉시형' </a:t>
              </a:r>
              <a:endPara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6B26052B-02D1-039A-3A5F-722EAD2BB2CD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11171484" y="2579614"/>
              <a:ext cx="724105" cy="3888497"/>
            </a:xfrm>
            <a:prstGeom prst="bentConnector3">
              <a:avLst>
                <a:gd name="adj1" fmla="val 1234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AB0329-1760-711B-481A-6E31CF1277F2}"/>
              </a:ext>
            </a:extLst>
          </p:cNvPr>
          <p:cNvSpPr txBox="1"/>
          <p:nvPr/>
        </p:nvSpPr>
        <p:spPr>
          <a:xfrm>
            <a:off x="435829" y="6008013"/>
            <a:ext cx="1037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Chunk</a:t>
            </a:r>
            <a:r>
              <a:rPr lang="ko-KR" altLang="en-US" dirty="0"/>
              <a:t>를 나누는 기준은 </a:t>
            </a:r>
            <a:r>
              <a:rPr lang="en-US" altLang="ko-KR" dirty="0"/>
              <a:t>4000</a:t>
            </a:r>
            <a:r>
              <a:rPr lang="ko-KR" altLang="en-US" dirty="0"/>
              <a:t>단어</a:t>
            </a:r>
            <a:r>
              <a:rPr lang="en-US" altLang="ko-KR" dirty="0"/>
              <a:t>(</a:t>
            </a:r>
            <a:r>
              <a:rPr lang="ko-KR" altLang="en-US" dirty="0"/>
              <a:t>변경가능</a:t>
            </a:r>
            <a:r>
              <a:rPr lang="en-US" altLang="ko-KR" dirty="0"/>
              <a:t>)</a:t>
            </a:r>
            <a:r>
              <a:rPr lang="ko-KR" altLang="en-US" dirty="0"/>
              <a:t>를 기준으로 나누며</a:t>
            </a:r>
            <a:r>
              <a:rPr lang="en-US" altLang="ko-KR" dirty="0"/>
              <a:t>, </a:t>
            </a:r>
            <a:r>
              <a:rPr lang="ko-KR" altLang="en-US" dirty="0"/>
              <a:t>테이블이 나오기 전까지 나눔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Text chunk</a:t>
            </a:r>
            <a:r>
              <a:rPr lang="ko-KR" altLang="en-US" dirty="0"/>
              <a:t>에는 </a:t>
            </a:r>
            <a:r>
              <a:rPr lang="en-US" altLang="ko-KR" dirty="0"/>
              <a:t>Table</a:t>
            </a:r>
            <a:r>
              <a:rPr lang="ko-KR" altLang="en-US" dirty="0"/>
              <a:t>도 </a:t>
            </a:r>
            <a:r>
              <a:rPr lang="en-US" altLang="ko-KR" dirty="0"/>
              <a:t>text</a:t>
            </a:r>
            <a:r>
              <a:rPr lang="ko-KR" altLang="en-US" dirty="0"/>
              <a:t>로 포함됨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CA573-1ACB-337E-1681-103262BBECAB}"/>
              </a:ext>
            </a:extLst>
          </p:cNvPr>
          <p:cNvSpPr txBox="1"/>
          <p:nvPr/>
        </p:nvSpPr>
        <p:spPr>
          <a:xfrm>
            <a:off x="6481126" y="5495777"/>
            <a:ext cx="51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277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28A977-EB98-54A6-F965-7E73F959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63" y="280319"/>
            <a:ext cx="4454797" cy="629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9EC91-48E3-6D66-32F0-07D01A4A951A}"/>
              </a:ext>
            </a:extLst>
          </p:cNvPr>
          <p:cNvSpPr txBox="1"/>
          <p:nvPr/>
        </p:nvSpPr>
        <p:spPr>
          <a:xfrm>
            <a:off x="7489371" y="412786"/>
            <a:ext cx="4362993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라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가입나이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주계약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기준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.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보장형 계약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(1) 1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체증형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표준형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최저가입나이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20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최고가입나이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보험기간별로 아래와 같음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80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85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endParaRPr lang="ko-KR" altLang="en-US" sz="8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구분</a:t>
            </a:r>
          </a:p>
          <a:p>
            <a:pPr algn="l"/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남자 여자 남자 여자 남자 여자 남자 여자</a:t>
            </a:r>
          </a:p>
          <a:p>
            <a:pPr algn="l"/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전기납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(2) 2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체증형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해약환급금 일부지급형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endParaRPr lang="ko-KR" altLang="en-US" sz="8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sz="900" b="1" i="0" dirty="0">
                <a:effectLst/>
                <a:latin typeface="Roboto" panose="02000000000000000000" pitchFamily="2" charset="0"/>
              </a:rPr>
              <a:t>구분</a:t>
            </a:r>
          </a:p>
          <a:p>
            <a:pPr algn="l"/>
            <a:r>
              <a:rPr lang="ko-KR" altLang="en-US" sz="900" b="1" i="0" dirty="0">
                <a:effectLst/>
                <a:latin typeface="Roboto" panose="02000000000000000000" pitchFamily="2" charset="0"/>
              </a:rPr>
              <a:t>남자 여자 남자 여자</a:t>
            </a:r>
          </a:p>
          <a:p>
            <a:pPr algn="l"/>
            <a:r>
              <a:rPr lang="ko-KR" altLang="en-US" sz="900" b="1" i="0" dirty="0" err="1">
                <a:effectLst/>
                <a:latin typeface="Roboto" panose="02000000000000000000" pitchFamily="2" charset="0"/>
              </a:rPr>
              <a:t>전기납</a:t>
            </a:r>
            <a:r>
              <a:rPr lang="ko-KR" altLang="en-US" sz="900" b="1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effectLst/>
                <a:latin typeface="Roboto" panose="02000000000000000000" pitchFamily="2" charset="0"/>
              </a:rPr>
              <a:t>24~74</a:t>
            </a:r>
            <a:r>
              <a:rPr lang="ko-KR" altLang="en-US" sz="900" b="1" i="0" dirty="0"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effectLst/>
                <a:latin typeface="Roboto" panose="02000000000000000000" pitchFamily="2" charset="0"/>
              </a:rPr>
              <a:t>32~74</a:t>
            </a:r>
            <a:r>
              <a:rPr lang="ko-KR" altLang="en-US" sz="900" b="1" i="0" dirty="0"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effectLst/>
                <a:latin typeface="Roboto" panose="02000000000000000000" pitchFamily="2" charset="0"/>
              </a:rPr>
              <a:t>24~75</a:t>
            </a:r>
            <a:r>
              <a:rPr lang="ko-KR" altLang="en-US" sz="900" b="1" i="0" dirty="0"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effectLst/>
                <a:latin typeface="Roboto" panose="02000000000000000000" pitchFamily="2" charset="0"/>
              </a:rPr>
              <a:t>30~75</a:t>
            </a:r>
            <a:r>
              <a:rPr lang="ko-KR" altLang="en-US" sz="900" b="1" i="0" dirty="0">
                <a:effectLst/>
                <a:latin typeface="Roboto" panose="02000000000000000000" pitchFamily="2" charset="0"/>
              </a:rPr>
              <a:t>세</a:t>
            </a:r>
            <a:endParaRPr lang="ko-KR" altLang="en-US" sz="1000" b="1" i="0" dirty="0">
              <a:solidFill>
                <a:schemeClr val="accent6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(3) 3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기본형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표준형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최저가입나이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15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단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90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및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세만기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15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년납은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55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 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최고가입나이 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ko-KR" altLang="en-US" sz="8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보험기간및보험료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납입기간별로 아래와 같음</a:t>
            </a:r>
          </a:p>
          <a:p>
            <a:pPr algn="l"/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남자 여자</a:t>
            </a:r>
          </a:p>
          <a:p>
            <a:pPr algn="l"/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구분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80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80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만기</a:t>
            </a:r>
            <a:endParaRPr lang="ko-KR" altLang="en-US" sz="900" b="1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15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71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- 44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74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20</a:t>
            </a:r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년납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39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- 39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80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세납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- - - 57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- - - 75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90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세납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- 37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- 71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ko-KR" altLang="en-US" sz="9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전기납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56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75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59</a:t>
            </a:r>
            <a:r>
              <a:rPr lang="ko-KR" altLang="en-US" sz="9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적립형 계약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전환시점의 나이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보험기간 납입기간 피보험자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남자 여자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보장형 계약 피보험자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보장형 계약 피보험지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배우자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보장형 계약 피보험자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가입자녀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종신 </a:t>
            </a:r>
            <a:r>
              <a:rPr lang="ko-KR" altLang="en-US" sz="8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종신납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만 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15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~ 85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스마트전환형 계약 피보험자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스마트전환형 계약 피보험자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배우자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스마트전환형 계약 피보험자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가입자녀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스마트전환형 계약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전환시점의 나이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보험기간 납입기간 해약환급금 보증 </a:t>
            </a:r>
            <a:r>
              <a:rPr lang="ko-KR" altLang="en-US" sz="8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해약환금금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8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미보증</a:t>
            </a:r>
            <a:endParaRPr lang="ko-KR" altLang="en-US" sz="800" b="1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남자 여자 남자 여자</a:t>
            </a:r>
          </a:p>
          <a:p>
            <a:pPr algn="l"/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종신 </a:t>
            </a:r>
            <a:r>
              <a:rPr lang="ko-KR" altLang="en-US" sz="800" b="1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일시납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27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~70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 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27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  <a:r>
              <a:rPr lang="en-US" altLang="ko-KR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~70</a:t>
            </a:r>
            <a:r>
              <a:rPr lang="ko-KR" altLang="en-US" sz="8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세</a:t>
            </a:r>
          </a:p>
          <a:p>
            <a:pPr algn="l"/>
            <a:r>
              <a:rPr lang="en-US" altLang="ko-KR" sz="8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6 / 16</a:t>
            </a:r>
          </a:p>
        </p:txBody>
      </p:sp>
    </p:spTree>
    <p:extLst>
      <p:ext uri="{BB962C8B-B14F-4D97-AF65-F5344CB8AC3E}">
        <p14:creationId xmlns:p14="http://schemas.microsoft.com/office/powerpoint/2010/main" val="234364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28A977-EB98-54A6-F965-7E73F959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63" y="280319"/>
            <a:ext cx="4454797" cy="6297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9E7815-F667-64C5-1BD3-F3F3A2C4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7359"/>
            <a:ext cx="3842407" cy="3346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2910C4-CF30-4528-D35E-9113AE9FB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06" y="4262012"/>
            <a:ext cx="6196016" cy="19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40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428A977-EB98-54A6-F965-7E73F959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39110" r="6256" b="36275"/>
          <a:stretch/>
        </p:blipFill>
        <p:spPr bwMode="auto">
          <a:xfrm>
            <a:off x="252997" y="311332"/>
            <a:ext cx="5032658" cy="2222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3B27B-A76E-395B-7D26-E3E25F00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70" y="3542993"/>
            <a:ext cx="3416723" cy="2466814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6228953-FF15-B60A-02AB-8D390367E50D}"/>
              </a:ext>
            </a:extLst>
          </p:cNvPr>
          <p:cNvSpPr/>
          <p:nvPr/>
        </p:nvSpPr>
        <p:spPr>
          <a:xfrm>
            <a:off x="2124892" y="2960914"/>
            <a:ext cx="644434" cy="330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E729D-5A1F-E82E-7AA4-A124AD223ED9}"/>
              </a:ext>
            </a:extLst>
          </p:cNvPr>
          <p:cNvSpPr txBox="1"/>
          <p:nvPr/>
        </p:nvSpPr>
        <p:spPr>
          <a:xfrm>
            <a:off x="2873829" y="292250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071C82-5C1A-324C-4720-D80B2AB8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36" y="860480"/>
            <a:ext cx="6245667" cy="469648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CE4093-2AA3-3F17-8E28-A88C1420D715}"/>
              </a:ext>
            </a:extLst>
          </p:cNvPr>
          <p:cNvSpPr/>
          <p:nvPr/>
        </p:nvSpPr>
        <p:spPr>
          <a:xfrm>
            <a:off x="841770" y="4955176"/>
            <a:ext cx="1831761" cy="13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A10676-16B8-E0F6-57A2-F1035C3E86B4}"/>
              </a:ext>
            </a:extLst>
          </p:cNvPr>
          <p:cNvSpPr/>
          <p:nvPr/>
        </p:nvSpPr>
        <p:spPr>
          <a:xfrm>
            <a:off x="2620608" y="557349"/>
            <a:ext cx="366432" cy="11843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99A5EC2-8840-1216-223D-4DE49B753FC8}"/>
              </a:ext>
            </a:extLst>
          </p:cNvPr>
          <p:cNvSpPr/>
          <p:nvPr/>
        </p:nvSpPr>
        <p:spPr>
          <a:xfrm>
            <a:off x="443239" y="1602377"/>
            <a:ext cx="2543801" cy="13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5787FA-20DB-8B60-8590-5F123CCD1F6C}"/>
              </a:ext>
            </a:extLst>
          </p:cNvPr>
          <p:cNvSpPr/>
          <p:nvPr/>
        </p:nvSpPr>
        <p:spPr>
          <a:xfrm>
            <a:off x="2438400" y="3814354"/>
            <a:ext cx="235132" cy="12801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37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5BE060-E2A7-44E3-29A1-189D616C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58" y="1394795"/>
            <a:ext cx="5862098" cy="461501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0395BD2-4499-8F67-7181-2593DA2E4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39110" r="6256" b="36275"/>
          <a:stretch/>
        </p:blipFill>
        <p:spPr bwMode="auto">
          <a:xfrm>
            <a:off x="244289" y="450669"/>
            <a:ext cx="5032658" cy="2222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9B4947-E22B-58B0-91D7-64BF25C001C4}"/>
              </a:ext>
            </a:extLst>
          </p:cNvPr>
          <p:cNvSpPr/>
          <p:nvPr/>
        </p:nvSpPr>
        <p:spPr>
          <a:xfrm>
            <a:off x="3909477" y="687977"/>
            <a:ext cx="366432" cy="15501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D3954C-EC35-6A4D-9AA5-691A26CA8844}"/>
              </a:ext>
            </a:extLst>
          </p:cNvPr>
          <p:cNvSpPr/>
          <p:nvPr/>
        </p:nvSpPr>
        <p:spPr>
          <a:xfrm>
            <a:off x="443239" y="2098766"/>
            <a:ext cx="3832670" cy="13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96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683B27B-A76E-395B-7D26-E3E25F00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70" y="3542993"/>
            <a:ext cx="3416723" cy="2466814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6228953-FF15-B60A-02AB-8D390367E50D}"/>
              </a:ext>
            </a:extLst>
          </p:cNvPr>
          <p:cNvSpPr/>
          <p:nvPr/>
        </p:nvSpPr>
        <p:spPr>
          <a:xfrm>
            <a:off x="2124892" y="2960914"/>
            <a:ext cx="644434" cy="330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E729D-5A1F-E82E-7AA4-A124AD223ED9}"/>
              </a:ext>
            </a:extLst>
          </p:cNvPr>
          <p:cNvSpPr txBox="1"/>
          <p:nvPr/>
        </p:nvSpPr>
        <p:spPr>
          <a:xfrm>
            <a:off x="2873829" y="292250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82266-B371-7B28-7271-78E97FE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80" y="775763"/>
            <a:ext cx="6317136" cy="503215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E1EFA2D-0F2F-C5F5-F8FC-F3A0AE586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t="39110" r="6256" b="36275"/>
          <a:stretch/>
        </p:blipFill>
        <p:spPr bwMode="auto">
          <a:xfrm>
            <a:off x="252997" y="311332"/>
            <a:ext cx="5032658" cy="2222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038941-DECE-BAEC-BBA5-4E1560CEBBAD}"/>
              </a:ext>
            </a:extLst>
          </p:cNvPr>
          <p:cNvSpPr/>
          <p:nvPr/>
        </p:nvSpPr>
        <p:spPr>
          <a:xfrm>
            <a:off x="3918185" y="548640"/>
            <a:ext cx="366432" cy="15501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6D6D01-E09D-9606-52CE-966964DAF829}"/>
              </a:ext>
            </a:extLst>
          </p:cNvPr>
          <p:cNvSpPr/>
          <p:nvPr/>
        </p:nvSpPr>
        <p:spPr>
          <a:xfrm>
            <a:off x="451947" y="1959429"/>
            <a:ext cx="3832670" cy="13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12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285F4B47-9E35-E327-12DD-D693851CC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171" y="231971"/>
            <a:ext cx="4945585" cy="6394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/>
              <a:t>2</a:t>
            </a:r>
            <a:r>
              <a:rPr lang="ko-KR" altLang="en-US" sz="1050" dirty="0"/>
              <a:t>종</a:t>
            </a:r>
            <a:r>
              <a:rPr lang="en-US" altLang="ko-KR" sz="1050" dirty="0"/>
              <a:t>(</a:t>
            </a:r>
            <a:r>
              <a:rPr lang="ko-KR" altLang="en-US" sz="1050" dirty="0"/>
              <a:t>체증형</a:t>
            </a:r>
            <a:r>
              <a:rPr lang="en-US" altLang="ko-KR" sz="1050" dirty="0"/>
              <a:t>, </a:t>
            </a:r>
            <a:r>
              <a:rPr lang="ko-KR" altLang="en-US" sz="1050" dirty="0"/>
              <a:t>해약환급금 일부지급형</a:t>
            </a:r>
            <a:r>
              <a:rPr lang="en-US" altLang="ko-KR" sz="1050" dirty="0"/>
              <a:t>(</a:t>
            </a:r>
            <a:r>
              <a:rPr lang="ko-KR" altLang="en-US" sz="1050" dirty="0"/>
              <a:t>계약일로부터 </a:t>
            </a:r>
            <a:r>
              <a:rPr lang="en-US" altLang="ko-KR" sz="1050" dirty="0"/>
              <a:t>5</a:t>
            </a:r>
            <a:r>
              <a:rPr lang="ko-KR" altLang="en-US" sz="1050" dirty="0"/>
              <a:t>년 미만 </a:t>
            </a:r>
            <a:r>
              <a:rPr lang="en-US" altLang="ko-KR" sz="1050" dirty="0"/>
              <a:t>50%))</a:t>
            </a:r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기준 </a:t>
            </a:r>
            <a:r>
              <a:rPr lang="en-US" altLang="ko-KR" sz="1050" dirty="0"/>
              <a:t>: </a:t>
            </a:r>
            <a:r>
              <a:rPr lang="ko-KR" altLang="en-US" sz="1050" dirty="0" err="1"/>
              <a:t>주계약</a:t>
            </a:r>
            <a:r>
              <a:rPr lang="ko-KR" altLang="en-US" sz="1050" dirty="0"/>
              <a:t> 가입금액 </a:t>
            </a:r>
            <a:r>
              <a:rPr lang="en-US" altLang="ko-KR" sz="1050" dirty="0"/>
              <a:t>1</a:t>
            </a:r>
            <a:r>
              <a:rPr lang="ko-KR" altLang="en-US" sz="1050" dirty="0"/>
              <a:t>억원</a:t>
            </a:r>
            <a:r>
              <a:rPr lang="en-US" altLang="ko-KR" sz="1050" dirty="0"/>
              <a:t>, 40</a:t>
            </a:r>
            <a:r>
              <a:rPr lang="ko-KR" altLang="en-US" sz="1050" dirty="0"/>
              <a:t>세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표준체</a:t>
            </a:r>
            <a:r>
              <a:rPr lang="en-US" altLang="ko-KR" sz="1050" dirty="0"/>
              <a:t>, 95</a:t>
            </a:r>
            <a:r>
              <a:rPr lang="ko-KR" altLang="en-US" sz="1050" dirty="0" err="1"/>
              <a:t>세만기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전기납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월납</a:t>
            </a:r>
            <a:r>
              <a:rPr lang="en-US" altLang="ko-KR" sz="1050" dirty="0"/>
              <a:t>, </a:t>
            </a:r>
            <a:r>
              <a:rPr lang="ko-KR" altLang="en-US" sz="1050" dirty="0"/>
              <a:t>단위 </a:t>
            </a:r>
            <a:r>
              <a:rPr lang="en-US" altLang="ko-KR" sz="1050" dirty="0"/>
              <a:t>: </a:t>
            </a:r>
            <a:r>
              <a:rPr lang="ko-KR" altLang="en-US" sz="1050" dirty="0"/>
              <a:t>원</a:t>
            </a:r>
            <a:r>
              <a:rPr lang="en-US" altLang="ko-KR" sz="1050" dirty="0"/>
              <a:t>)</a:t>
            </a:r>
          </a:p>
          <a:p>
            <a:r>
              <a:rPr lang="ko-KR" altLang="en-US" sz="1050" dirty="0"/>
              <a:t>경과 남자 여자</a:t>
            </a:r>
          </a:p>
          <a:p>
            <a:r>
              <a:rPr lang="ko-KR" altLang="en-US" sz="1050" dirty="0"/>
              <a:t>기간 납입보험료 해약환급금 </a:t>
            </a:r>
            <a:r>
              <a:rPr lang="ko-KR" altLang="en-US" sz="1050" dirty="0" err="1"/>
              <a:t>환급률</a:t>
            </a:r>
            <a:r>
              <a:rPr lang="ko-KR" altLang="en-US" sz="1050" dirty="0"/>
              <a:t> 납입보험료 해약환급금 </a:t>
            </a:r>
            <a:r>
              <a:rPr lang="ko-KR" altLang="en-US" sz="1050" dirty="0" err="1"/>
              <a:t>환급률</a:t>
            </a:r>
            <a:endParaRPr lang="ko-KR" altLang="en-US" sz="1050" dirty="0"/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개월 </a:t>
            </a:r>
            <a:r>
              <a:rPr lang="en-US" altLang="ko-KR" sz="1050" dirty="0"/>
              <a:t>3,702,000 0.0% 2,910,000 0.0%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개월 </a:t>
            </a:r>
            <a:r>
              <a:rPr lang="en-US" altLang="ko-KR" sz="1050" dirty="0"/>
              <a:t>7,404,000 0.0% 5,820,000 0.0%</a:t>
            </a:r>
          </a:p>
          <a:p>
            <a:r>
              <a:rPr lang="en-US" altLang="ko-KR" sz="1050" dirty="0"/>
              <a:t>9</a:t>
            </a:r>
            <a:r>
              <a:rPr lang="ko-KR" altLang="en-US" sz="1050" dirty="0"/>
              <a:t>개월 </a:t>
            </a:r>
            <a:r>
              <a:rPr lang="en-US" altLang="ko-KR" sz="1050" dirty="0"/>
              <a:t>11,106,000 0.0% 8,730,000 0.0%</a:t>
            </a:r>
          </a:p>
          <a:p>
            <a:r>
              <a:rPr lang="en-US" altLang="ko-KR" sz="1050" dirty="0"/>
              <a:t>1</a:t>
            </a:r>
            <a:r>
              <a:rPr lang="ko-KR" altLang="en-US" sz="1050" dirty="0"/>
              <a:t>년 </a:t>
            </a:r>
            <a:r>
              <a:rPr lang="en-US" altLang="ko-KR" sz="1050" dirty="0"/>
              <a:t>14,808,000 - 0.0% 11,640,000 - 0.0%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년 </a:t>
            </a:r>
            <a:r>
              <a:rPr lang="en-US" altLang="ko-KR" sz="1050" dirty="0"/>
              <a:t>29,616,000 4,066,723 13.7% 23,280,000 2,735,149 11.7%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년 </a:t>
            </a:r>
            <a:r>
              <a:rPr lang="en-US" altLang="ko-KR" sz="1050" dirty="0"/>
              <a:t>44,424,000 11,239,084 25.2% 34,920,000 8,438,724 24.1%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년 </a:t>
            </a:r>
            <a:r>
              <a:rPr lang="en-US" altLang="ko-KR" sz="1050" dirty="0"/>
              <a:t>59,232,000 18,515,445 31.2% 46,560,000 14,221,799 30.5%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년 </a:t>
            </a:r>
            <a:r>
              <a:rPr lang="en-US" altLang="ko-KR" sz="1050" dirty="0"/>
              <a:t>74,040,000 63,437,712 85.6% 58,200,000 49,323,368 84.7%</a:t>
            </a:r>
          </a:p>
          <a:p>
            <a:r>
              <a:rPr lang="en-US" altLang="ko-KR" sz="1050" dirty="0"/>
              <a:t>10</a:t>
            </a:r>
            <a:r>
              <a:rPr lang="ko-KR" altLang="en-US" sz="1050" dirty="0"/>
              <a:t>년 </a:t>
            </a:r>
            <a:r>
              <a:rPr lang="en-US" altLang="ko-KR" sz="1050" dirty="0"/>
              <a:t>148,080,000 145,896,469 98.5% 116,400,000 114,202,933 98.1%</a:t>
            </a:r>
          </a:p>
          <a:p>
            <a:r>
              <a:rPr lang="en-US" altLang="ko-KR" sz="1050" dirty="0"/>
              <a:t>15</a:t>
            </a:r>
            <a:r>
              <a:rPr lang="ko-KR" altLang="en-US" sz="1050" dirty="0"/>
              <a:t>년 </a:t>
            </a:r>
            <a:r>
              <a:rPr lang="en-US" altLang="ko-KR" sz="1050" dirty="0"/>
              <a:t>222,120,000 226,094,674 101.7% 174,600,000 176,995,511 101.3%</a:t>
            </a:r>
          </a:p>
          <a:p>
            <a:r>
              <a:rPr lang="en-US" altLang="ko-KR" sz="1050" dirty="0"/>
              <a:t>20</a:t>
            </a:r>
            <a:r>
              <a:rPr lang="ko-KR" altLang="en-US" sz="1050" dirty="0"/>
              <a:t>년 </a:t>
            </a:r>
            <a:r>
              <a:rPr lang="en-US" altLang="ko-KR" sz="1050" dirty="0"/>
              <a:t>296,160,000 302,378,935 102.0% 232,800,000 236,957,127 101.7%</a:t>
            </a:r>
          </a:p>
          <a:p>
            <a:r>
              <a:rPr lang="en-US" altLang="ko-KR" sz="1050" dirty="0"/>
              <a:t>25</a:t>
            </a:r>
            <a:r>
              <a:rPr lang="ko-KR" altLang="en-US" sz="1050" dirty="0"/>
              <a:t>년 </a:t>
            </a:r>
            <a:r>
              <a:rPr lang="en-US" altLang="ko-KR" sz="1050" dirty="0"/>
              <a:t>370,200,000 383,423,211 103.5% 291,000,000 301,153,005 103.4%</a:t>
            </a:r>
          </a:p>
          <a:p>
            <a:r>
              <a:rPr lang="en-US" altLang="ko-KR" sz="1050" dirty="0"/>
              <a:t>30</a:t>
            </a:r>
            <a:r>
              <a:rPr lang="ko-KR" altLang="en-US" sz="1050" dirty="0"/>
              <a:t>년 </a:t>
            </a:r>
            <a:r>
              <a:rPr lang="en-US" altLang="ko-KR" sz="1050" dirty="0"/>
              <a:t>444,240,000 468,094,775 105.3% 349,200,000 368,701,371 105.5%</a:t>
            </a:r>
          </a:p>
          <a:p>
            <a:r>
              <a:rPr lang="en-US" altLang="ko-KR" sz="1050" dirty="0"/>
              <a:t>35</a:t>
            </a:r>
            <a:r>
              <a:rPr lang="ko-KR" altLang="en-US" sz="1050" dirty="0"/>
              <a:t>년 </a:t>
            </a:r>
            <a:r>
              <a:rPr lang="en-US" altLang="ko-KR" sz="1050" dirty="0"/>
              <a:t>518,280,000 552,953,459 106.6% 407,400,000 436,132,461 107.0%</a:t>
            </a:r>
          </a:p>
          <a:p>
            <a:r>
              <a:rPr lang="en-US" altLang="ko-KR" sz="1050" dirty="0"/>
              <a:t>40</a:t>
            </a:r>
            <a:r>
              <a:rPr lang="ko-KR" altLang="en-US" sz="1050" dirty="0"/>
              <a:t>년 </a:t>
            </a:r>
            <a:r>
              <a:rPr lang="en-US" altLang="ko-KR" sz="1050" dirty="0"/>
              <a:t>592,320,000 629,875,886 106.3% 465,600,000 497,008,703 106.7%</a:t>
            </a:r>
          </a:p>
          <a:p>
            <a:r>
              <a:rPr lang="en-US" altLang="ko-KR" sz="1050" dirty="0"/>
              <a:t>45</a:t>
            </a:r>
            <a:r>
              <a:rPr lang="ko-KR" altLang="en-US" sz="1050" dirty="0"/>
              <a:t>년 </a:t>
            </a:r>
            <a:r>
              <a:rPr lang="en-US" altLang="ko-KR" sz="1050" dirty="0"/>
              <a:t>666,360,000 678,030,718 101.7% 523,800,000 535,763,917 102.2%</a:t>
            </a:r>
          </a:p>
          <a:p>
            <a:r>
              <a:rPr lang="en-US" altLang="ko-KR" sz="1050" dirty="0"/>
              <a:t>50</a:t>
            </a:r>
            <a:r>
              <a:rPr lang="ko-KR" altLang="en-US" sz="1050" dirty="0"/>
              <a:t>년 </a:t>
            </a:r>
            <a:r>
              <a:rPr lang="en-US" altLang="ko-KR" sz="1050" dirty="0"/>
              <a:t>740,400,000 613,504,891 82.8% 582,000,000 481,161,491 82.6%</a:t>
            </a:r>
          </a:p>
          <a:p>
            <a:r>
              <a:rPr lang="en-US" altLang="ko-KR" sz="1050" dirty="0"/>
              <a:t>55</a:t>
            </a:r>
            <a:r>
              <a:rPr lang="ko-KR" altLang="en-US" sz="1050" dirty="0"/>
              <a:t>년 </a:t>
            </a:r>
            <a:r>
              <a:rPr lang="en-US" altLang="ko-KR" sz="1050" dirty="0"/>
              <a:t>814,440,000 76,055,756 9.3% 640,200,000 59,784,508 9.3%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종</a:t>
            </a:r>
            <a:r>
              <a:rPr lang="en-US" altLang="ko-KR" sz="1050" dirty="0"/>
              <a:t>(</a:t>
            </a:r>
            <a:r>
              <a:rPr lang="ko-KR" altLang="en-US" sz="1050" dirty="0"/>
              <a:t>기본형</a:t>
            </a:r>
            <a:r>
              <a:rPr lang="en-US" altLang="ko-KR" sz="1050" dirty="0"/>
              <a:t>, </a:t>
            </a:r>
            <a:r>
              <a:rPr lang="ko-KR" altLang="en-US" sz="1050" dirty="0"/>
              <a:t>표준형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기준 </a:t>
            </a:r>
            <a:r>
              <a:rPr lang="en-US" altLang="ko-KR" sz="1050" dirty="0"/>
              <a:t>: </a:t>
            </a:r>
            <a:r>
              <a:rPr lang="ko-KR" altLang="en-US" sz="1050" dirty="0" err="1"/>
              <a:t>주계약</a:t>
            </a:r>
            <a:r>
              <a:rPr lang="ko-KR" altLang="en-US" sz="1050" dirty="0"/>
              <a:t> 가입금액 </a:t>
            </a:r>
            <a:r>
              <a:rPr lang="en-US" altLang="ko-KR" sz="1050" dirty="0"/>
              <a:t>1</a:t>
            </a:r>
            <a:r>
              <a:rPr lang="ko-KR" altLang="en-US" sz="1050" dirty="0"/>
              <a:t>억원</a:t>
            </a:r>
            <a:r>
              <a:rPr lang="en-US" altLang="ko-KR" sz="1050" dirty="0"/>
              <a:t>, 40</a:t>
            </a:r>
            <a:r>
              <a:rPr lang="ko-KR" altLang="en-US" sz="1050" dirty="0"/>
              <a:t>세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표준체</a:t>
            </a:r>
            <a:r>
              <a:rPr lang="en-US" altLang="ko-KR" sz="1050" dirty="0"/>
              <a:t>, 60</a:t>
            </a:r>
            <a:r>
              <a:rPr lang="ko-KR" altLang="en-US" sz="1050" dirty="0" err="1"/>
              <a:t>세만기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전기납</a:t>
            </a:r>
            <a:r>
              <a:rPr lang="en-US" altLang="ko-KR" sz="1050" dirty="0"/>
              <a:t>, </a:t>
            </a:r>
            <a:r>
              <a:rPr lang="ko-KR" altLang="en-US" sz="1050" dirty="0" err="1"/>
              <a:t>월납</a:t>
            </a:r>
            <a:r>
              <a:rPr lang="en-US" altLang="ko-KR" sz="1050" dirty="0"/>
              <a:t>, </a:t>
            </a:r>
            <a:r>
              <a:rPr lang="ko-KR" altLang="en-US" sz="1050" dirty="0"/>
              <a:t>단위 </a:t>
            </a:r>
            <a:r>
              <a:rPr lang="en-US" altLang="ko-KR" sz="1050" dirty="0"/>
              <a:t>: </a:t>
            </a:r>
            <a:r>
              <a:rPr lang="ko-KR" altLang="en-US" sz="1050" dirty="0"/>
              <a:t>원</a:t>
            </a:r>
            <a:r>
              <a:rPr lang="en-US" altLang="ko-KR" sz="1050" dirty="0"/>
              <a:t>)</a:t>
            </a:r>
          </a:p>
          <a:p>
            <a:r>
              <a:rPr lang="ko-KR" altLang="en-US" sz="1050" dirty="0"/>
              <a:t>경과 남자 여자</a:t>
            </a:r>
          </a:p>
          <a:p>
            <a:r>
              <a:rPr lang="ko-KR" altLang="en-US" sz="1050" dirty="0"/>
              <a:t>기간 납입보험료 해약환급금 </a:t>
            </a:r>
            <a:r>
              <a:rPr lang="ko-KR" altLang="en-US" sz="1050" dirty="0" err="1"/>
              <a:t>환급률</a:t>
            </a:r>
            <a:r>
              <a:rPr lang="ko-KR" altLang="en-US" sz="1050" dirty="0"/>
              <a:t> 납입보험료 해약환급금 </a:t>
            </a:r>
            <a:r>
              <a:rPr lang="ko-KR" altLang="en-US" sz="1050" dirty="0" err="1"/>
              <a:t>환급률</a:t>
            </a:r>
            <a:endParaRPr lang="ko-KR" altLang="en-US" sz="1050" dirty="0"/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개월 </a:t>
            </a:r>
            <a:r>
              <a:rPr lang="en-US" altLang="ko-KR" sz="1050" dirty="0"/>
              <a:t>99,000 - 0.0% 60,000 0.0%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개월 </a:t>
            </a:r>
            <a:r>
              <a:rPr lang="en-US" altLang="ko-KR" sz="1050" dirty="0"/>
              <a:t>198,000 0.0% 120,000 0.0%</a:t>
            </a:r>
          </a:p>
          <a:p>
            <a:r>
              <a:rPr lang="en-US" altLang="ko-KR" sz="1050" dirty="0"/>
              <a:t>9</a:t>
            </a:r>
            <a:r>
              <a:rPr lang="ko-KR" altLang="en-US" sz="1050" dirty="0"/>
              <a:t>개월 </a:t>
            </a:r>
            <a:r>
              <a:rPr lang="en-US" altLang="ko-KR" sz="1050" dirty="0"/>
              <a:t>297,000 0.0% 180,000 0.0%</a:t>
            </a:r>
          </a:p>
          <a:p>
            <a:r>
              <a:rPr lang="en-US" altLang="ko-KR" sz="1050" dirty="0"/>
              <a:t>1</a:t>
            </a:r>
            <a:r>
              <a:rPr lang="ko-KR" altLang="en-US" sz="1050" dirty="0"/>
              <a:t>년 </a:t>
            </a:r>
            <a:r>
              <a:rPr lang="en-US" altLang="ko-KR" sz="1050" dirty="0"/>
              <a:t>396,000 0.0% 240,000 0.0%</a:t>
            </a:r>
          </a:p>
          <a:p>
            <a:r>
              <a:rPr lang="en-US" altLang="ko-KR" sz="1050" dirty="0"/>
              <a:t>2</a:t>
            </a:r>
            <a:r>
              <a:rPr lang="ko-KR" altLang="en-US" sz="1050" dirty="0"/>
              <a:t>년 </a:t>
            </a:r>
            <a:r>
              <a:rPr lang="en-US" altLang="ko-KR" sz="1050" dirty="0"/>
              <a:t>792,000 0.0% 480,000 0.0%</a:t>
            </a:r>
          </a:p>
          <a:p>
            <a:r>
              <a:rPr lang="en-US" altLang="ko-KR" sz="1050" dirty="0"/>
              <a:t>3</a:t>
            </a:r>
            <a:r>
              <a:rPr lang="ko-KR" altLang="en-US" sz="1050" dirty="0"/>
              <a:t>년 </a:t>
            </a:r>
            <a:r>
              <a:rPr lang="en-US" altLang="ko-KR" sz="1050" dirty="0"/>
              <a:t>1,188,000 0.0% 720,000 0.0%</a:t>
            </a:r>
          </a:p>
          <a:p>
            <a:r>
              <a:rPr lang="en-US" altLang="ko-KR" sz="1050" dirty="0"/>
              <a:t>4</a:t>
            </a:r>
            <a:r>
              <a:rPr lang="ko-KR" altLang="en-US" sz="1050" dirty="0"/>
              <a:t>년 </a:t>
            </a:r>
            <a:r>
              <a:rPr lang="en-US" altLang="ko-KR" sz="1050" dirty="0"/>
              <a:t>1,584,000 0.0% 960,000 0.0%</a:t>
            </a:r>
          </a:p>
          <a:p>
            <a:r>
              <a:rPr lang="en-US" altLang="ko-KR" sz="1050" dirty="0"/>
              <a:t>5</a:t>
            </a:r>
            <a:r>
              <a:rPr lang="ko-KR" altLang="en-US" sz="1050" dirty="0"/>
              <a:t>년 </a:t>
            </a:r>
            <a:r>
              <a:rPr lang="en-US" altLang="ko-KR" sz="1050" dirty="0"/>
              <a:t>1,980,000 311,709 15.7% 1,200,000 50,472 4.2%</a:t>
            </a:r>
          </a:p>
          <a:p>
            <a:r>
              <a:rPr lang="en-US" altLang="ko-KR" sz="1050" dirty="0"/>
              <a:t>6</a:t>
            </a:r>
            <a:r>
              <a:rPr lang="ko-KR" altLang="en-US" sz="1050" dirty="0"/>
              <a:t>년 </a:t>
            </a:r>
            <a:r>
              <a:rPr lang="en-US" altLang="ko-KR" sz="1050" dirty="0"/>
              <a:t>2,376,000 581,452 24.4% 1,440,000 150,927 10.4%</a:t>
            </a:r>
          </a:p>
          <a:p>
            <a:r>
              <a:rPr lang="en-US" altLang="ko-KR" sz="1050" dirty="0"/>
              <a:t>7</a:t>
            </a:r>
            <a:r>
              <a:rPr lang="ko-KR" altLang="en-US" sz="1050" dirty="0"/>
              <a:t>년 </a:t>
            </a:r>
            <a:r>
              <a:rPr lang="en-US" altLang="ko-KR" sz="1050" dirty="0"/>
              <a:t>2,772,000 960,193 34.6% 1,680,000 409,359 24.3%</a:t>
            </a:r>
          </a:p>
          <a:p>
            <a:r>
              <a:rPr lang="en-US" altLang="ko-KR" sz="1050" dirty="0"/>
              <a:t>10</a:t>
            </a:r>
            <a:r>
              <a:rPr lang="ko-KR" altLang="en-US" sz="1050" dirty="0"/>
              <a:t>년 </a:t>
            </a:r>
            <a:r>
              <a:rPr lang="en-US" altLang="ko-KR" sz="1050" dirty="0"/>
              <a:t>3,960,000 1,237,332 31.2% 2,400,000 522,686 21.7%</a:t>
            </a:r>
          </a:p>
          <a:p>
            <a:r>
              <a:rPr lang="en-US" altLang="ko-KR" sz="1050" dirty="0"/>
              <a:t>20</a:t>
            </a:r>
            <a:r>
              <a:rPr lang="ko-KR" altLang="en-US" sz="1050" dirty="0"/>
              <a:t>년 </a:t>
            </a:r>
            <a:r>
              <a:rPr lang="en-US" altLang="ko-KR" sz="1050" dirty="0"/>
              <a:t>7,920,000 543,316 6.8% 4,800,000 329,282 6.8%</a:t>
            </a:r>
          </a:p>
          <a:p>
            <a:r>
              <a:rPr lang="en-US" altLang="ko-KR" sz="1050" dirty="0"/>
              <a:t>15 / 16</a:t>
            </a:r>
          </a:p>
        </p:txBody>
      </p:sp>
    </p:spTree>
    <p:extLst>
      <p:ext uri="{BB962C8B-B14F-4D97-AF65-F5344CB8AC3E}">
        <p14:creationId xmlns:p14="http://schemas.microsoft.com/office/powerpoint/2010/main" val="2237589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2F5968-533D-7F25-1896-869C12A14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56"/>
          <a:stretch/>
        </p:blipFill>
        <p:spPr>
          <a:xfrm>
            <a:off x="5665160" y="4775577"/>
            <a:ext cx="5298668" cy="1652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680FC-924E-5ED7-256A-1A6C5BAD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28" y="429490"/>
            <a:ext cx="4049877" cy="42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9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12BBC-033A-8077-53C5-98EED50C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2506"/>
            <a:ext cx="3979062" cy="4336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879C8-FC1A-CE75-154B-15EB9782C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9483"/>
            <a:ext cx="5027260" cy="15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8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94A2AC-A083-EF4D-959D-52084773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50" y="319933"/>
            <a:ext cx="3112685" cy="372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708ADB-CF78-7995-9484-9D96F4CE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39" y="319933"/>
            <a:ext cx="3170939" cy="31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3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CE81EF-02DA-EAD9-765D-DF8B18D3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25" y="457336"/>
            <a:ext cx="4412507" cy="4284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4EE766-FBAD-6887-CDA1-E753D6E6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97" y="5286252"/>
            <a:ext cx="5241767" cy="10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Problem-Table Chunk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B0329-1760-711B-481A-6E31CF1277F2}"/>
              </a:ext>
            </a:extLst>
          </p:cNvPr>
          <p:cNvSpPr txBox="1"/>
          <p:nvPr/>
        </p:nvSpPr>
        <p:spPr>
          <a:xfrm>
            <a:off x="435828" y="5653354"/>
            <a:ext cx="1037758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Table</a:t>
            </a:r>
            <a:r>
              <a:rPr lang="ko-KR" altLang="en-US" dirty="0"/>
              <a:t>의 경우 왼쪽에서 오른쪽으로 </a:t>
            </a:r>
            <a:r>
              <a:rPr lang="ko-KR" altLang="en-US" dirty="0" err="1"/>
              <a:t>한줄</a:t>
            </a:r>
            <a:r>
              <a:rPr lang="ko-KR" altLang="en-US" dirty="0"/>
              <a:t> 씩 읽으면서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테이블을 나타내는 카테고리</a:t>
            </a:r>
            <a:r>
              <a:rPr lang="en-US" altLang="ko-KR" dirty="0"/>
              <a:t>(ex:</a:t>
            </a:r>
            <a:r>
              <a:rPr lang="ko-KR" altLang="en-US" dirty="0"/>
              <a:t>보험의 종류</a:t>
            </a:r>
            <a:r>
              <a:rPr lang="en-US" altLang="ko-KR" dirty="0"/>
              <a:t>, 1</a:t>
            </a:r>
            <a:r>
              <a:rPr lang="ko-KR" altLang="en-US" dirty="0"/>
              <a:t>종</a:t>
            </a:r>
            <a:r>
              <a:rPr lang="en-US" altLang="ko-KR" dirty="0"/>
              <a:t>,2</a:t>
            </a:r>
            <a:r>
              <a:rPr lang="ko-KR" altLang="en-US" dirty="0"/>
              <a:t>종</a:t>
            </a:r>
            <a:r>
              <a:rPr lang="en-US" altLang="ko-KR" dirty="0"/>
              <a:t>)</a:t>
            </a:r>
            <a:r>
              <a:rPr lang="ko-KR" altLang="en-US" dirty="0"/>
              <a:t>는 포함되지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464B1-A052-9CB1-23D1-F2DDD2A8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70" y="1162288"/>
            <a:ext cx="6296904" cy="28388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8F1F15D-5680-F17F-52FC-018245D3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668" y="4681408"/>
            <a:ext cx="94488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='종신연금형 10년, 20년, 30년, 100세 보증 확정기간연금형 5년, 10년, 15년, 20년, 25년, 30년’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='종신연금형 10년, 20년 보증 확정기간연금형 10년, 15년, 20년’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='종신연금형 10년, 20년 보증 확정기간연금형 1~10년(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연단위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), 15년, 20년'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482C8B5-0A73-08BE-0667-B506E4428C0D}"/>
              </a:ext>
            </a:extLst>
          </p:cNvPr>
          <p:cNvSpPr/>
          <p:nvPr/>
        </p:nvSpPr>
        <p:spPr>
          <a:xfrm>
            <a:off x="5255503" y="4165102"/>
            <a:ext cx="738231" cy="35233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34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68109A6-E66C-5538-07A4-4061E386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1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A25FDF-83A9-BD7A-BF0C-71097430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3"/>
          <a:stretch/>
        </p:blipFill>
        <p:spPr>
          <a:xfrm>
            <a:off x="89446" y="1701349"/>
            <a:ext cx="7145293" cy="3525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C1BEF8-BF49-E0AA-2474-06262AC9D717}"/>
              </a:ext>
            </a:extLst>
          </p:cNvPr>
          <p:cNvSpPr txBox="1"/>
          <p:nvPr/>
        </p:nvSpPr>
        <p:spPr>
          <a:xfrm>
            <a:off x="7470851" y="744289"/>
            <a:ext cx="46317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표는 두 가지 종류의 </a:t>
            </a:r>
            <a:r>
              <a:rPr lang="ko-KR" altLang="en-US" b="1" dirty="0">
                <a:solidFill>
                  <a:srgbClr val="FF0000"/>
                </a:solidFill>
              </a:rPr>
              <a:t>상업대금</a:t>
            </a:r>
            <a:r>
              <a:rPr lang="ko-KR" altLang="en-US" dirty="0"/>
              <a:t> 지급방법을 요약하고 있습니다. 첫 번째는 '지급대상 금액 </a:t>
            </a:r>
            <a:r>
              <a:rPr lang="ko-KR" altLang="en-US" dirty="0" err="1"/>
              <a:t>계산방법'에</a:t>
            </a:r>
            <a:r>
              <a:rPr lang="ko-KR" altLang="en-US" dirty="0"/>
              <a:t> 관한 것으로, '지급 금액' 계산을 위해 '</a:t>
            </a:r>
            <a:r>
              <a:rPr lang="ko-KR" altLang="en-US" b="1" dirty="0">
                <a:solidFill>
                  <a:srgbClr val="FF0000"/>
                </a:solidFill>
              </a:rPr>
              <a:t>피보험자가 담보사고 이후 매년 보험금을 지급받지 않은 연에 약속된 금액을 적용하여 </a:t>
            </a:r>
            <a:r>
              <a:rPr lang="ko-KR" altLang="en-US" b="1" dirty="0" err="1">
                <a:solidFill>
                  <a:srgbClr val="FF0000"/>
                </a:solidFill>
              </a:rPr>
              <a:t>계산한다</a:t>
            </a:r>
            <a:r>
              <a:rPr lang="ko-KR" altLang="en-US" dirty="0" err="1"/>
              <a:t>'고</a:t>
            </a:r>
            <a:r>
              <a:rPr lang="ko-KR" altLang="en-US" dirty="0"/>
              <a:t> 설명합니다. 두 번째는 '종신지급대금 </a:t>
            </a:r>
            <a:r>
              <a:rPr lang="ko-KR" altLang="en-US" dirty="0" err="1"/>
              <a:t>지급방법'에</a:t>
            </a:r>
            <a:r>
              <a:rPr lang="ko-KR" altLang="en-US" dirty="0"/>
              <a:t> 대한 것으로, '지급 </a:t>
            </a:r>
            <a:r>
              <a:rPr lang="ko-KR" altLang="en-US" dirty="0" err="1"/>
              <a:t>금액'은</a:t>
            </a:r>
            <a:r>
              <a:rPr lang="ko-KR" altLang="en-US" dirty="0"/>
              <a:t> '피보험자가 담보사고 이후에 살아있는 경우에 계약서에서 정한 방법에 따라 연령별로 늘어난 금액을 적용하여 매년 보험금대역에 따른 </a:t>
            </a:r>
            <a:r>
              <a:rPr lang="ko-KR" altLang="en-US" dirty="0" err="1"/>
              <a:t>지급'을</a:t>
            </a:r>
            <a:r>
              <a:rPr lang="ko-KR" altLang="en-US" dirty="0"/>
              <a:t> 의미합니다.</a:t>
            </a:r>
          </a:p>
          <a:p>
            <a:endParaRPr lang="ko-KR" altLang="en-US" dirty="0"/>
          </a:p>
          <a:p>
            <a:r>
              <a:rPr lang="ko-KR" altLang="en-US" dirty="0"/>
              <a:t>두 방법 모두 '지급 금액' 계산에 대한 설명이며, 특정 조건을 충족할 때 지급받는 금액이 어떻게 계산되는지를 상세히 설명하고 있습니다. 첫 번째 방법은 매년 보험금을 받지 않은 연에 대한 계산을, 두 번째 방법은 살아있는 경우의 연령별 지급 금액 계산 방법을 제시합니다.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D9EB4-D488-CBBF-BCA2-ECA064E79D63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GPT4 : TABLE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이미지 </a:t>
            </a:r>
            <a:r>
              <a:rPr lang="ko-KR" altLang="en-US" sz="3200" b="1" dirty="0">
                <a:latin typeface="Source Sans Pro" panose="020F0502020204030204" pitchFamily="34" charset="0"/>
              </a:rPr>
              <a:t>입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력 결과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54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7D9EB4-D488-CBBF-BCA2-ECA064E79D63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GPT4 : TABLE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이미지 </a:t>
            </a:r>
            <a:r>
              <a:rPr lang="ko-KR" altLang="en-US" sz="3200" b="1" dirty="0">
                <a:latin typeface="Source Sans Pro" panose="020F0502020204030204" pitchFamily="34" charset="0"/>
              </a:rPr>
              <a:t>입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력 결과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3507DA-64C2-50EB-0074-C3C16AC7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4" y="1718960"/>
            <a:ext cx="6418541" cy="368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FE2D2-2CBA-7BB0-5333-54327E9D412D}"/>
              </a:ext>
            </a:extLst>
          </p:cNvPr>
          <p:cNvSpPr txBox="1"/>
          <p:nvPr/>
        </p:nvSpPr>
        <p:spPr>
          <a:xfrm>
            <a:off x="7074924" y="674400"/>
            <a:ext cx="486737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이 이미지에는 두 가지 질문과 이에 대한 답변, 그리고 연령별 경험 사망률을 나타내는 표가 포함되어 있습니다.</a:t>
            </a:r>
          </a:p>
          <a:p>
            <a:endParaRPr lang="ko-KR" altLang="en-US" sz="1600" dirty="0"/>
          </a:p>
          <a:p>
            <a:r>
              <a:rPr lang="ko-KR" altLang="en-US" sz="1600" dirty="0"/>
              <a:t>첫 번째 질문은 "장애인연금(개인연금 사용)이란 </a:t>
            </a:r>
            <a:r>
              <a:rPr lang="ko-KR" altLang="en-US" sz="1600" dirty="0" err="1"/>
              <a:t>무엇인가요?"로</a:t>
            </a:r>
            <a:r>
              <a:rPr lang="ko-KR" altLang="en-US" sz="1600" dirty="0"/>
              <a:t>, 답변에는 한 개인이 연금 </a:t>
            </a:r>
            <a:r>
              <a:rPr lang="ko-KR" altLang="en-US" sz="1600" dirty="0" err="1"/>
              <a:t>계약시</a:t>
            </a:r>
            <a:r>
              <a:rPr lang="ko-KR" altLang="en-US" sz="1600" dirty="0"/>
              <a:t> 약속한 특정 연령을 살아서 도달할 때마다 연금금을 받는 것으로 설명되어 있으며, 일반적으로 개인연금 사망률이 포함된 연금액을 </a:t>
            </a:r>
            <a:r>
              <a:rPr lang="ko-KR" altLang="en-US" sz="1600" dirty="0" err="1"/>
              <a:t>통보받는</a:t>
            </a:r>
            <a:r>
              <a:rPr lang="ko-KR" altLang="en-US" sz="1600" dirty="0"/>
              <a:t> 것으로 나타납니다.</a:t>
            </a:r>
          </a:p>
          <a:p>
            <a:endParaRPr lang="ko-KR" altLang="en-US" sz="1600" dirty="0"/>
          </a:p>
          <a:p>
            <a:r>
              <a:rPr lang="ko-KR" altLang="en-US" sz="1600" dirty="0"/>
              <a:t>두 번째 질문은 "</a:t>
            </a:r>
            <a:r>
              <a:rPr lang="ko-KR" altLang="en-US" sz="1600" dirty="0" err="1"/>
              <a:t>계약체결률을</a:t>
            </a:r>
            <a:r>
              <a:rPr lang="ko-KR" altLang="en-US" sz="1600" dirty="0"/>
              <a:t> 왜 계약관리비용으로 </a:t>
            </a:r>
            <a:r>
              <a:rPr lang="ko-KR" altLang="en-US" sz="1600" dirty="0" err="1"/>
              <a:t>부르는가요</a:t>
            </a:r>
            <a:r>
              <a:rPr lang="ko-KR" altLang="en-US" sz="1600" dirty="0"/>
              <a:t>?"에 대한 답변으로, </a:t>
            </a:r>
            <a:r>
              <a:rPr lang="ko-KR" altLang="en-US" sz="1600" dirty="0" err="1"/>
              <a:t>계약체결률이</a:t>
            </a:r>
            <a:r>
              <a:rPr lang="ko-KR" altLang="en-US" sz="1600" dirty="0"/>
              <a:t> 실제 계약관리비용을 반영하기 위해 통계적 자료를 바탕으로 산출된 것임을 설명합니다.</a:t>
            </a:r>
          </a:p>
          <a:p>
            <a:endParaRPr lang="ko-KR" altLang="en-US" sz="1600" dirty="0"/>
          </a:p>
          <a:p>
            <a:r>
              <a:rPr lang="ko-KR" altLang="en-US" sz="1600" dirty="0"/>
              <a:t>또한 표는 연령대(55세, 65세, 75세)에 따른 남성과 여성의 예정 경험 개인연금 사망률을 보여줍니다. 예를 들어, 55세 남성의 사망률은 0.00109이고, 여성은 0.00043으로 나타나 있습니다. 이러한 사망률은 개인연금의 금액을 결정하는 데 사용되며, 각 연령대마다 사망률이 증가하는 추세를 보입니다.</a:t>
            </a:r>
          </a:p>
        </p:txBody>
      </p:sp>
    </p:spTree>
    <p:extLst>
      <p:ext uri="{BB962C8B-B14F-4D97-AF65-F5344CB8AC3E}">
        <p14:creationId xmlns:p14="http://schemas.microsoft.com/office/powerpoint/2010/main" val="3234990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7D9EB4-D488-CBBF-BCA2-ECA064E79D63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GPT4 : TABLE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이미지 </a:t>
            </a:r>
            <a:r>
              <a:rPr lang="ko-KR" altLang="en-US" sz="3200" b="1" dirty="0">
                <a:latin typeface="Source Sans Pro" panose="020F0502020204030204" pitchFamily="34" charset="0"/>
              </a:rPr>
              <a:t>입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력 결과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FE2D2-2CBA-7BB0-5333-54327E9D412D}"/>
              </a:ext>
            </a:extLst>
          </p:cNvPr>
          <p:cNvSpPr txBox="1"/>
          <p:nvPr/>
        </p:nvSpPr>
        <p:spPr>
          <a:xfrm>
            <a:off x="7280256" y="744289"/>
            <a:ext cx="44899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이미지에는 금융 연도</a:t>
            </a:r>
            <a:r>
              <a:rPr lang="en-US" altLang="ko-KR" dirty="0"/>
              <a:t>(FY2019, FY2020, FY2021, FY2022, FY2023)</a:t>
            </a:r>
            <a:r>
              <a:rPr lang="ko-KR" altLang="en-US" dirty="0"/>
              <a:t>에 따른 </a:t>
            </a:r>
            <a:r>
              <a:rPr lang="ko-KR" altLang="en-US" b="1" dirty="0">
                <a:solidFill>
                  <a:srgbClr val="FF0000"/>
                </a:solidFill>
              </a:rPr>
              <a:t>이자율</a:t>
            </a:r>
            <a:r>
              <a:rPr lang="ko-KR" altLang="en-US" dirty="0"/>
              <a:t>과 </a:t>
            </a:r>
            <a:r>
              <a:rPr lang="ko-KR" altLang="en-US" b="1" dirty="0">
                <a:solidFill>
                  <a:srgbClr val="FF0000"/>
                </a:solidFill>
              </a:rPr>
              <a:t>백만 단위의 금액이 포함된 표가 </a:t>
            </a:r>
            <a:r>
              <a:rPr lang="ko-KR" altLang="en-US" dirty="0"/>
              <a:t>나타나 있습니다</a:t>
            </a:r>
            <a:r>
              <a:rPr lang="en-US" altLang="ko-KR" dirty="0"/>
              <a:t>. </a:t>
            </a:r>
            <a:r>
              <a:rPr lang="ko-KR" altLang="en-US" dirty="0"/>
              <a:t>표는 여러 유형의 보상</a:t>
            </a:r>
            <a:r>
              <a:rPr lang="en-US" altLang="ko-KR" dirty="0"/>
              <a:t>(</a:t>
            </a:r>
            <a:r>
              <a:rPr lang="ko-KR" altLang="en-US" dirty="0"/>
              <a:t>이자율상품</a:t>
            </a:r>
            <a:r>
              <a:rPr lang="en-US" altLang="ko-KR" dirty="0"/>
              <a:t>, </a:t>
            </a:r>
            <a:r>
              <a:rPr lang="ko-KR" altLang="en-US" dirty="0"/>
              <a:t>원금보상</a:t>
            </a:r>
            <a:r>
              <a:rPr lang="en-US" altLang="ko-KR" dirty="0"/>
              <a:t>, </a:t>
            </a:r>
            <a:r>
              <a:rPr lang="ko-KR" altLang="en-US" dirty="0"/>
              <a:t>서비스보상</a:t>
            </a:r>
            <a:r>
              <a:rPr lang="en-US" altLang="ko-KR" dirty="0"/>
              <a:t>, </a:t>
            </a:r>
            <a:r>
              <a:rPr lang="ko-KR" altLang="en-US" dirty="0"/>
              <a:t>정기예치금 보상</a:t>
            </a:r>
            <a:r>
              <a:rPr lang="en-US" altLang="ko-KR" dirty="0"/>
              <a:t>)</a:t>
            </a:r>
            <a:r>
              <a:rPr lang="ko-KR" altLang="en-US" dirty="0"/>
              <a:t>에 대한 정보를 제공하지만</a:t>
            </a:r>
            <a:r>
              <a:rPr lang="en-US" altLang="ko-KR" dirty="0"/>
              <a:t>, </a:t>
            </a:r>
            <a:r>
              <a:rPr lang="ko-KR" altLang="en-US" dirty="0"/>
              <a:t>대부분의 항목에는 데이터가 입력되지 않은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구체적으로 </a:t>
            </a:r>
            <a:r>
              <a:rPr lang="en-US" altLang="ko-KR" dirty="0"/>
              <a:t>FY2019</a:t>
            </a:r>
            <a:r>
              <a:rPr lang="ko-KR" altLang="en-US" dirty="0"/>
              <a:t>에서 </a:t>
            </a:r>
            <a:r>
              <a:rPr lang="en-US" altLang="ko-KR" dirty="0"/>
              <a:t>FY2023</a:t>
            </a:r>
            <a:r>
              <a:rPr lang="ko-KR" altLang="en-US" dirty="0"/>
              <a:t>까지의 기간에 걸쳐 이자율상품 보상에 대한 이자율과 금액이 제시되어 있으며</a:t>
            </a:r>
            <a:r>
              <a:rPr lang="en-US" altLang="ko-KR" dirty="0"/>
              <a:t>, </a:t>
            </a:r>
            <a:r>
              <a:rPr lang="ko-KR" altLang="en-US" dirty="0"/>
              <a:t>이자율은 </a:t>
            </a:r>
            <a:r>
              <a:rPr lang="en-US" altLang="ko-KR" dirty="0"/>
              <a:t>FY2019</a:t>
            </a:r>
            <a:r>
              <a:rPr lang="ko-KR" altLang="en-US" dirty="0"/>
              <a:t>에 </a:t>
            </a:r>
            <a:r>
              <a:rPr lang="en-US" altLang="ko-KR" dirty="0"/>
              <a:t>3.02%</a:t>
            </a:r>
            <a:r>
              <a:rPr lang="ko-KR" altLang="en-US" dirty="0"/>
              <a:t>에서 시작하여 </a:t>
            </a:r>
            <a:r>
              <a:rPr lang="en-US" altLang="ko-KR" dirty="0"/>
              <a:t>FY2023</a:t>
            </a:r>
            <a:r>
              <a:rPr lang="ko-KR" altLang="en-US" dirty="0"/>
              <a:t>에는 </a:t>
            </a:r>
            <a:r>
              <a:rPr lang="en-US" altLang="ko-KR" dirty="0"/>
              <a:t>2.81%</a:t>
            </a:r>
            <a:r>
              <a:rPr lang="ko-KR" altLang="en-US" dirty="0"/>
              <a:t>로 감소하였습니다</a:t>
            </a:r>
            <a:r>
              <a:rPr lang="en-US" altLang="ko-KR" dirty="0"/>
              <a:t>. </a:t>
            </a:r>
            <a:r>
              <a:rPr lang="ko-KR" altLang="en-US" dirty="0"/>
              <a:t>금액은 </a:t>
            </a:r>
            <a:r>
              <a:rPr lang="en-US" altLang="ko-KR" dirty="0"/>
              <a:t>FY2019</a:t>
            </a:r>
            <a:r>
              <a:rPr lang="ko-KR" altLang="en-US" dirty="0"/>
              <a:t>에 </a:t>
            </a:r>
            <a:r>
              <a:rPr lang="en-US" altLang="ko-KR" dirty="0"/>
              <a:t>269</a:t>
            </a:r>
            <a:r>
              <a:rPr lang="ko-KR" altLang="en-US" dirty="0"/>
              <a:t>백만에서 </a:t>
            </a:r>
            <a:r>
              <a:rPr lang="en-US" altLang="ko-KR" dirty="0"/>
              <a:t>FY2023</a:t>
            </a:r>
            <a:r>
              <a:rPr lang="ko-KR" altLang="en-US" dirty="0"/>
              <a:t>에는 </a:t>
            </a:r>
            <a:r>
              <a:rPr lang="en-US" altLang="ko-KR" dirty="0"/>
              <a:t>304</a:t>
            </a:r>
            <a:r>
              <a:rPr lang="ko-KR" altLang="en-US" dirty="0"/>
              <a:t>백만으로 증가하였습니다</a:t>
            </a:r>
            <a:r>
              <a:rPr lang="en-US" altLang="ko-KR" dirty="0"/>
              <a:t>. </a:t>
            </a:r>
            <a:r>
              <a:rPr lang="ko-KR" altLang="en-US" dirty="0"/>
              <a:t>그 외의 보상 유형에 대해서는 어떠한 정보도 제공되지 않고 있습니다</a:t>
            </a:r>
            <a:r>
              <a:rPr lang="en-US" altLang="ko-KR" dirty="0"/>
              <a:t>. </a:t>
            </a:r>
            <a:r>
              <a:rPr lang="ko-KR" altLang="en-US" dirty="0"/>
              <a:t>전체적으로 보면</a:t>
            </a:r>
            <a:r>
              <a:rPr lang="en-US" altLang="ko-KR" dirty="0"/>
              <a:t>, </a:t>
            </a:r>
            <a:r>
              <a:rPr lang="ko-KR" altLang="en-US" dirty="0"/>
              <a:t>이 표는 특정 금융 상품의 이자율과 연관된 금액의 변화를 연도별로 보여주고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EAB69-70D4-4B9D-2D89-26E7A763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8" t="5325" b="8183"/>
          <a:stretch/>
        </p:blipFill>
        <p:spPr>
          <a:xfrm>
            <a:off x="355832" y="1445893"/>
            <a:ext cx="6924424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Problem-Table Chunk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B0329-1760-711B-481A-6E31CF1277F2}"/>
              </a:ext>
            </a:extLst>
          </p:cNvPr>
          <p:cNvSpPr txBox="1"/>
          <p:nvPr/>
        </p:nvSpPr>
        <p:spPr>
          <a:xfrm>
            <a:off x="410661" y="5327481"/>
            <a:ext cx="1037758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Table</a:t>
            </a:r>
            <a:r>
              <a:rPr lang="ko-KR" altLang="en-US" dirty="0"/>
              <a:t>의 경우 왼쪽에서 오른쪽으로 </a:t>
            </a:r>
            <a:r>
              <a:rPr lang="ko-KR" altLang="en-US" dirty="0" err="1"/>
              <a:t>한줄</a:t>
            </a:r>
            <a:r>
              <a:rPr lang="ko-KR" altLang="en-US" dirty="0"/>
              <a:t> 씩 읽으면서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 방법으로 테이블을 읽어오기 때문에 </a:t>
            </a:r>
            <a:r>
              <a:rPr lang="en-US" altLang="ko-KR" dirty="0"/>
              <a:t>chunk</a:t>
            </a:r>
            <a:r>
              <a:rPr lang="ko-KR" altLang="en-US" dirty="0"/>
              <a:t>의 </a:t>
            </a:r>
            <a:r>
              <a:rPr lang="en-US" altLang="ko-KR" dirty="0"/>
              <a:t>text</a:t>
            </a:r>
            <a:r>
              <a:rPr lang="ko-KR" altLang="en-US" dirty="0"/>
              <a:t>에서 문제가 발생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Table OCR</a:t>
            </a:r>
            <a:r>
              <a:rPr lang="ko-KR" altLang="en-US" dirty="0"/>
              <a:t>을 사용해 보았으나</a:t>
            </a:r>
            <a:r>
              <a:rPr lang="en-US" altLang="ko-KR" dirty="0"/>
              <a:t> </a:t>
            </a:r>
            <a:r>
              <a:rPr lang="ko-KR" altLang="en-US" dirty="0"/>
              <a:t>효과를 보지 못함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482C8B5-0A73-08BE-0667-B506E4428C0D}"/>
              </a:ext>
            </a:extLst>
          </p:cNvPr>
          <p:cNvSpPr/>
          <p:nvPr/>
        </p:nvSpPr>
        <p:spPr>
          <a:xfrm>
            <a:off x="5230336" y="3555433"/>
            <a:ext cx="738231" cy="35233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55917-F0B8-F623-C078-DF40697C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20" y="1036677"/>
            <a:ext cx="6230219" cy="228631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9BEB3A4-7541-82D3-AC34-3F3A29F15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109" y="4138410"/>
            <a:ext cx="9938857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'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='급부명칭 지 급 내 용 □ 종신연금형 지 급 사 유 지 급 금 액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연금개시시의 계약자적립액을 기준으로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피보험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 Unicode MS"/>
                <a:ea typeface="var(--jp-code-font-family)"/>
              </a:rPr>
              <a:t>연금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  <a:ea typeface="var(--jp-code-font-family)"/>
              </a:rPr>
              <a:t>피보험자가 연금개시 이후 매년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자가 생존한 기간동안(10년, 20년, 30년, 100세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  <a:ea typeface="var(--jp-code-font-family)"/>
              </a:rPr>
              <a:t>보험계약해당일에 살아있을 경우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보증) 산출방법서에서 정한 방법에 따라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연금액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 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분할계산하여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var(--jp-code-font-family)"/>
              </a:rPr>
              <a:t> 매년 보험계약해당일에 지급'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443841-5474-EA8C-FB52-C58EC588D25C}"/>
              </a:ext>
            </a:extLst>
          </p:cNvPr>
          <p:cNvSpPr/>
          <p:nvPr/>
        </p:nvSpPr>
        <p:spPr>
          <a:xfrm>
            <a:off x="2885813" y="2365695"/>
            <a:ext cx="402671" cy="2768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57D632-89E0-45AB-FD21-642A2522E08B}"/>
              </a:ext>
            </a:extLst>
          </p:cNvPr>
          <p:cNvSpPr/>
          <p:nvPr/>
        </p:nvSpPr>
        <p:spPr>
          <a:xfrm>
            <a:off x="3665990" y="2478513"/>
            <a:ext cx="1904300" cy="43246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D4F0D7-700F-486D-7AB8-B72BA7B5CC54}"/>
              </a:ext>
            </a:extLst>
          </p:cNvPr>
          <p:cNvSpPr/>
          <p:nvPr/>
        </p:nvSpPr>
        <p:spPr>
          <a:xfrm>
            <a:off x="5662569" y="2256639"/>
            <a:ext cx="2852257" cy="8388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88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37657" y="2287611"/>
            <a:ext cx="51739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RAG + GPT4 </a:t>
            </a:r>
          </a:p>
          <a:p>
            <a:pPr algn="l"/>
            <a:r>
              <a:rPr lang="en-US" altLang="ko-KR" sz="4000" b="1" i="0" dirty="0">
                <a:effectLst/>
                <a:latin typeface="Source Sans Pro" panose="020F0502020204030204" pitchFamily="34" charset="0"/>
              </a:rPr>
              <a:t>	</a:t>
            </a:r>
            <a:r>
              <a:rPr lang="ko-KR" altLang="en-US" sz="4000" b="1" i="0" dirty="0">
                <a:effectLst/>
                <a:latin typeface="Source Sans Pro" panose="020F0502020204030204" pitchFamily="34" charset="0"/>
              </a:rPr>
              <a:t>실험 결과</a:t>
            </a:r>
            <a:endParaRPr lang="en-US" altLang="ko-KR" sz="4000" b="1" i="0" dirty="0">
              <a:effectLst/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2598D-7511-7EBA-D02D-5F79F8805C7F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Test Result -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평가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:True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EB680-1E60-F167-31B9-B17B5AAB8DDE}"/>
              </a:ext>
            </a:extLst>
          </p:cNvPr>
          <p:cNvSpPr txBox="1"/>
          <p:nvPr/>
        </p:nvSpPr>
        <p:spPr>
          <a:xfrm>
            <a:off x="6475433" y="1394794"/>
            <a:ext cx="557378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Question</a:t>
            </a:r>
            <a:r>
              <a:rPr lang="en-US" altLang="ko-KR" sz="1400" dirty="0"/>
              <a:t> : </a:t>
            </a:r>
            <a:r>
              <a:rPr lang="ko-KR" altLang="en-US" sz="1400" dirty="0"/>
              <a:t>일반적인 보험금 지급제한 사유에는 어떤 것이 있나요?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Generated Answer </a:t>
            </a:r>
            <a:r>
              <a:rPr lang="en-US" altLang="ko-KR" sz="1400" dirty="0"/>
              <a:t>: </a:t>
            </a:r>
            <a:r>
              <a:rPr lang="ko-KR" altLang="en-US" sz="1400" dirty="0"/>
              <a:t>일반적인 보험금 지급제한 사유에는 </a:t>
            </a:r>
            <a:r>
              <a:rPr lang="ko-KR" altLang="en-US" sz="1400" b="1" dirty="0">
                <a:solidFill>
                  <a:srgbClr val="FF0000"/>
                </a:solidFill>
              </a:rPr>
              <a:t>사기 등에 의한 보험계약 체결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계약의 무효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계약 전 알릴 의무 관련사항</a:t>
            </a:r>
            <a:r>
              <a:rPr lang="ko-KR" altLang="en-US" sz="1400" dirty="0"/>
              <a:t> 등이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사기 등에 의한 보험계약 체결</a:t>
            </a:r>
            <a:r>
              <a:rPr lang="ko-KR" altLang="en-US" sz="1400" dirty="0"/>
              <a:t>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계약자 또는 피보험자가 대리진단</a:t>
            </a:r>
            <a:r>
              <a:rPr lang="en-US" altLang="ko-KR" sz="1400" dirty="0"/>
              <a:t>, </a:t>
            </a:r>
            <a:r>
              <a:rPr lang="ko-KR" altLang="en-US" sz="1400" dirty="0"/>
              <a:t>약물사용을 수단으로 진단절차를 통과하거나 진단서 위</a:t>
            </a:r>
            <a:r>
              <a:rPr lang="en-US" altLang="ko-KR" sz="1400" dirty="0"/>
              <a:t>·</a:t>
            </a:r>
            <a:r>
              <a:rPr lang="ko-KR" altLang="en-US" sz="1400" dirty="0"/>
              <a:t>변조 또는 청약일 이전에 암 또는 인간면역결핍바이러스</a:t>
            </a:r>
            <a:r>
              <a:rPr lang="en-US" altLang="ko-KR" sz="1400" dirty="0"/>
              <a:t>(HIV) </a:t>
            </a:r>
            <a:r>
              <a:rPr lang="ko-KR" altLang="en-US" sz="1400" dirty="0"/>
              <a:t>감염의 진단 확정을 받은 후 이를 숨기고 가입하는 등의 뚜렷한 사기의사에 의하여 계약이 성립되었음을 회사가 증명하는 경우에는 보험금을 지급받지 못합니다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계약의 무효의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계약을 체결할 때 계약에서 정한 피보험자의 나이에 미달되었거나 초과되었을 경우에는 계약을 무효로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계약 전 알릴 의무 관련사항의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계약자 또는 피보험자가 청약할 때 청약서에서 질문한 사항에 대하여 알고 있는 사실을 반드시 사실대로 알려야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만일 고의 또는 중대한 과실로 중요한 사항에 대하여 사실과 다르게 알린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회사는 계약자 또는 피보험자의 의사와 관계없이 계약을 해지하거나 보장을 제한 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691BDB-2E61-C4A0-D65C-2886D608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4" y="1394794"/>
            <a:ext cx="5746291" cy="488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33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2873</Words>
  <Application>Microsoft Office PowerPoint</Application>
  <PresentationFormat>와이드스크린</PresentationFormat>
  <Paragraphs>330</Paragraphs>
  <Slides>63</Slides>
  <Notes>1</Notes>
  <HiddenSlides>19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Arial Unicode MS</vt:lpstr>
      <vt:lpstr>Söhne</vt:lpstr>
      <vt:lpstr>system-ui</vt:lpstr>
      <vt:lpstr>맑은 고딕</vt:lpstr>
      <vt:lpstr>Abadi</vt:lpstr>
      <vt:lpstr>Arial</vt:lpstr>
      <vt:lpstr>Roboto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신정완</dc:creator>
  <cp:lastModifiedBy>신정완</cp:lastModifiedBy>
  <cp:revision>10</cp:revision>
  <dcterms:created xsi:type="dcterms:W3CDTF">2023-11-06T06:16:47Z</dcterms:created>
  <dcterms:modified xsi:type="dcterms:W3CDTF">2023-11-23T10:06:51Z</dcterms:modified>
</cp:coreProperties>
</file>